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4" r:id="rId2"/>
    <p:sldId id="295" r:id="rId3"/>
    <p:sldId id="356" r:id="rId4"/>
    <p:sldId id="358" r:id="rId5"/>
    <p:sldId id="359" r:id="rId6"/>
    <p:sldId id="360" r:id="rId7"/>
    <p:sldId id="361" r:id="rId8"/>
    <p:sldId id="362" r:id="rId9"/>
    <p:sldId id="357" r:id="rId10"/>
    <p:sldId id="262" r:id="rId11"/>
    <p:sldId id="340" r:id="rId12"/>
    <p:sldId id="355" r:id="rId13"/>
    <p:sldId id="341" r:id="rId14"/>
    <p:sldId id="346" r:id="rId15"/>
    <p:sldId id="342" r:id="rId16"/>
    <p:sldId id="343" r:id="rId17"/>
    <p:sldId id="344" r:id="rId18"/>
    <p:sldId id="345" r:id="rId19"/>
    <p:sldId id="347" r:id="rId20"/>
    <p:sldId id="348" r:id="rId21"/>
    <p:sldId id="349" r:id="rId22"/>
    <p:sldId id="350" r:id="rId23"/>
    <p:sldId id="351" r:id="rId24"/>
    <p:sldId id="352" r:id="rId25"/>
    <p:sldId id="353" r:id="rId26"/>
    <p:sldId id="354" r:id="rId27"/>
    <p:sldId id="25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EFFC"/>
    <a:srgbClr val="FF69D8"/>
    <a:srgbClr val="DFC9EF"/>
    <a:srgbClr val="F6EFFB"/>
    <a:srgbClr val="E6D5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4380" autoAdjust="0"/>
  </p:normalViewPr>
  <p:slideViewPr>
    <p:cSldViewPr snapToGrid="0">
      <p:cViewPr>
        <p:scale>
          <a:sx n="90" d="100"/>
          <a:sy n="90" d="100"/>
        </p:scale>
        <p:origin x="-576"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2CB737-48B9-4353-89B1-2CA408656B32}" type="datetimeFigureOut">
              <a:rPr lang="en-US" smtClean="0"/>
              <a:t>12/12/2022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233205-F02D-4FF1-9DD2-63E9BF20B966}" type="slidenum">
              <a:rPr lang="en-US" smtClean="0"/>
              <a:t>‹#›</a:t>
            </a:fld>
            <a:endParaRPr lang="en-US"/>
          </a:p>
        </p:txBody>
      </p:sp>
    </p:spTree>
    <p:extLst>
      <p:ext uri="{BB962C8B-B14F-4D97-AF65-F5344CB8AC3E}">
        <p14:creationId xmlns:p14="http://schemas.microsoft.com/office/powerpoint/2010/main" val="228842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1</a:t>
            </a:fld>
            <a:endParaRPr lang="en-US"/>
          </a:p>
        </p:txBody>
      </p:sp>
    </p:spTree>
    <p:extLst>
      <p:ext uri="{BB962C8B-B14F-4D97-AF65-F5344CB8AC3E}">
        <p14:creationId xmlns:p14="http://schemas.microsoft.com/office/powerpoint/2010/main" val="2975073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3</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4</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5</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6</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7</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8</a:t>
            </a:fld>
            <a:endParaRPr lang="en-US"/>
          </a:p>
        </p:txBody>
      </p:sp>
    </p:spTree>
    <p:extLst>
      <p:ext uri="{BB962C8B-B14F-4D97-AF65-F5344CB8AC3E}">
        <p14:creationId xmlns:p14="http://schemas.microsoft.com/office/powerpoint/2010/main" val="1273957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33205-F02D-4FF1-9DD2-63E9BF20B966}" type="slidenum">
              <a:rPr lang="en-US" smtClean="0"/>
              <a:t>9</a:t>
            </a:fld>
            <a:endParaRPr lang="en-US"/>
          </a:p>
        </p:txBody>
      </p:sp>
    </p:spTree>
    <p:extLst>
      <p:ext uri="{BB962C8B-B14F-4D97-AF65-F5344CB8AC3E}">
        <p14:creationId xmlns:p14="http://schemas.microsoft.com/office/powerpoint/2010/main" val="1273957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17DA60A-8608-4AF3-B6EB-020197C0042D}" type="datetimeFigureOut">
              <a:rPr lang="en-US" smtClean="0"/>
              <a:t>12/12/2022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2554987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7DA60A-8608-4AF3-B6EB-020197C0042D}" type="datetimeFigureOut">
              <a:rPr lang="en-US" smtClean="0"/>
              <a:t>12/12/2022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4197863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7DA60A-8608-4AF3-B6EB-020197C0042D}" type="datetimeFigureOut">
              <a:rPr lang="en-US" smtClean="0"/>
              <a:t>12/12/2022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702782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17DA60A-8608-4AF3-B6EB-020197C0042D}" type="datetimeFigureOut">
              <a:rPr lang="en-US" smtClean="0"/>
              <a:t>12/12/2022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42802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17DA60A-8608-4AF3-B6EB-020197C0042D}" type="datetimeFigureOut">
              <a:rPr lang="en-US" smtClean="0"/>
              <a:t>12/12/2022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934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17DA60A-8608-4AF3-B6EB-020197C0042D}" type="datetimeFigureOut">
              <a:rPr lang="en-US" smtClean="0"/>
              <a:t>12/12/2022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1263952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7DA60A-8608-4AF3-B6EB-020197C0042D}" type="datetimeFigureOut">
              <a:rPr lang="en-US" smtClean="0"/>
              <a:t>12/12/2022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3239542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7DA60A-8608-4AF3-B6EB-020197C0042D}" type="datetimeFigureOut">
              <a:rPr lang="en-US" smtClean="0"/>
              <a:t>12/12/2022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3498317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7DA60A-8608-4AF3-B6EB-020197C0042D}" type="datetimeFigureOut">
              <a:rPr lang="en-US" smtClean="0"/>
              <a:t>12/12/2022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1110033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17DA60A-8608-4AF3-B6EB-020197C0042D}" type="datetimeFigureOut">
              <a:rPr lang="en-US" smtClean="0"/>
              <a:t>12/12/2022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576819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17DA60A-8608-4AF3-B6EB-020197C0042D}" type="datetimeFigureOut">
              <a:rPr lang="en-US" smtClean="0"/>
              <a:t>12/12/2022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E09D90-E795-45CD-B5DB-B2FDDBB973BE}" type="slidenum">
              <a:rPr lang="en-US" smtClean="0"/>
              <a:t>‹#›</a:t>
            </a:fld>
            <a:endParaRPr lang="en-US"/>
          </a:p>
        </p:txBody>
      </p:sp>
    </p:spTree>
    <p:extLst>
      <p:ext uri="{BB962C8B-B14F-4D97-AF65-F5344CB8AC3E}">
        <p14:creationId xmlns:p14="http://schemas.microsoft.com/office/powerpoint/2010/main" val="197595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7DA60A-8608-4AF3-B6EB-020197C0042D}" type="datetimeFigureOut">
              <a:rPr lang="en-US" smtClean="0"/>
              <a:t>12/12/2022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E09D90-E795-45CD-B5DB-B2FDDBB973BE}" type="slidenum">
              <a:rPr lang="en-US" smtClean="0"/>
              <a:t>‹#›</a:t>
            </a:fld>
            <a:endParaRPr lang="en-US"/>
          </a:p>
        </p:txBody>
      </p:sp>
    </p:spTree>
    <p:extLst>
      <p:ext uri="{BB962C8B-B14F-4D97-AF65-F5344CB8AC3E}">
        <p14:creationId xmlns:p14="http://schemas.microsoft.com/office/powerpoint/2010/main" val="875993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بسم الله.png"/>
          <p:cNvPicPr>
            <a:picLocks noChangeAspect="1"/>
          </p:cNvPicPr>
          <p:nvPr/>
        </p:nvPicPr>
        <p:blipFill>
          <a:blip r:embed="rId3">
            <a:duotone>
              <a:prstClr val="black"/>
              <a:schemeClr val="accent2">
                <a:tint val="45000"/>
                <a:satMod val="400000"/>
              </a:schemeClr>
            </a:duotone>
          </a:blip>
          <a:stretch>
            <a:fillRect/>
          </a:stretch>
        </p:blipFill>
        <p:spPr>
          <a:xfrm>
            <a:off x="4425698" y="1136414"/>
            <a:ext cx="4525370" cy="4525370"/>
          </a:xfrm>
          <a:prstGeom prst="rect">
            <a:avLst/>
          </a:prstGeom>
          <a:noFill/>
          <a:ln>
            <a:noFill/>
          </a:ln>
        </p:spPr>
      </p:pic>
    </p:spTree>
    <p:extLst>
      <p:ext uri="{BB962C8B-B14F-4D97-AF65-F5344CB8AC3E}">
        <p14:creationId xmlns:p14="http://schemas.microsoft.com/office/powerpoint/2010/main" val="2726242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39227" y="396444"/>
            <a:ext cx="6059398" cy="103015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sz="2000" u="sng" dirty="0" smtClean="0">
                <a:solidFill>
                  <a:schemeClr val="tx1"/>
                </a:solidFill>
                <a:cs typeface="2  Titr" pitchFamily="2" charset="-78"/>
              </a:rPr>
              <a:t>برای </a:t>
            </a:r>
            <a:r>
              <a:rPr lang="fa-IR" sz="2000" u="sng" dirty="0">
                <a:solidFill>
                  <a:schemeClr val="tx1"/>
                </a:solidFill>
                <a:cs typeface="2  Titr" pitchFamily="2" charset="-78"/>
              </a:rPr>
              <a:t>اخذ درس کارورزی رعایت موارد زیر الزامی می‌باشد :</a:t>
            </a:r>
            <a:endParaRPr lang="en-US" sz="2000" dirty="0">
              <a:solidFill>
                <a:schemeClr val="tx1"/>
              </a:solidFill>
              <a:cs typeface="2  Titr" pitchFamily="2" charset="-78"/>
            </a:endParaRPr>
          </a:p>
        </p:txBody>
      </p:sp>
      <p:sp>
        <p:nvSpPr>
          <p:cNvPr id="4" name="Content Placeholder 2"/>
          <p:cNvSpPr txBox="1">
            <a:spLocks/>
          </p:cNvSpPr>
          <p:nvPr/>
        </p:nvSpPr>
        <p:spPr>
          <a:xfrm>
            <a:off x="1663634" y="264242"/>
            <a:ext cx="9853685" cy="57184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rtl="1">
              <a:lnSpc>
                <a:spcPct val="150000"/>
              </a:lnSpc>
              <a:buFont typeface="Wingdings" panose="05000000000000000000" pitchFamily="2" charset="2"/>
              <a:buChar char="v"/>
            </a:pPr>
            <a:endParaRPr lang="fa-IR" sz="1500" dirty="0">
              <a:cs typeface="B Titr" pitchFamily="2" charset="-78"/>
            </a:endParaRPr>
          </a:p>
        </p:txBody>
      </p:sp>
      <p:sp>
        <p:nvSpPr>
          <p:cNvPr id="5" name="Title 6"/>
          <p:cNvSpPr txBox="1">
            <a:spLocks/>
          </p:cNvSpPr>
          <p:nvPr/>
        </p:nvSpPr>
        <p:spPr>
          <a:xfrm>
            <a:off x="1977656" y="1576085"/>
            <a:ext cx="9620969" cy="462269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r>
              <a:rPr lang="fa-IR" sz="1800" b="1" dirty="0">
                <a:cs typeface="2  Titr" pitchFamily="2" charset="-78"/>
              </a:rPr>
              <a:t>1- </a:t>
            </a:r>
            <a:r>
              <a:rPr lang="fa-IR" sz="1800" dirty="0">
                <a:cs typeface="2  Titr" pitchFamily="2" charset="-78"/>
              </a:rPr>
              <a:t> اجرای دروس کارورزی هم در نیم­سال تحصیلی و هم در تابستان میسر می‌باشد و لیکن توصیه بر اجرای آن در </a:t>
            </a:r>
            <a:r>
              <a:rPr lang="fa-IR" sz="1800" dirty="0">
                <a:solidFill>
                  <a:srgbClr val="FF0000"/>
                </a:solidFill>
                <a:cs typeface="2  Titr" pitchFamily="2" charset="-78"/>
              </a:rPr>
              <a:t>تابستان</a:t>
            </a:r>
            <a:r>
              <a:rPr lang="fa-IR" sz="1800" dirty="0">
                <a:cs typeface="2  Titr" pitchFamily="2" charset="-78"/>
              </a:rPr>
              <a:t> می باشد.</a:t>
            </a:r>
            <a:endParaRPr lang="en-US" sz="1800" dirty="0">
              <a:cs typeface="2  Titr" pitchFamily="2" charset="-78"/>
            </a:endParaRPr>
          </a:p>
          <a:p>
            <a:pPr algn="just" rtl="1">
              <a:lnSpc>
                <a:spcPct val="150000"/>
              </a:lnSpc>
            </a:pPr>
            <a:r>
              <a:rPr lang="fa-IR" sz="1800" b="1" dirty="0">
                <a:cs typeface="2  Titr" pitchFamily="2" charset="-78"/>
              </a:rPr>
              <a:t>2- </a:t>
            </a:r>
            <a:r>
              <a:rPr lang="fa-IR" sz="1800" dirty="0">
                <a:cs typeface="2  Titr" pitchFamily="2" charset="-78"/>
              </a:rPr>
              <a:t>کارورزی 1 پیشنیاز کارورزی 2 می‌باشد و در موارد خاص که دانشجو با داشتن عذر موجه نتواند درس کارورزی 1 را در طول نیم‌سال‌ها و یا تابستان بگذراند، با رای شورای مرکز می‌تواند در نیم‌سال تحصیلی آخر و یا تابستان آخر تحصیلی</a:t>
            </a:r>
            <a:r>
              <a:rPr lang="fa-IR" sz="1800" b="1" dirty="0">
                <a:cs typeface="2  Titr" pitchFamily="2" charset="-78"/>
              </a:rPr>
              <a:t> </a:t>
            </a:r>
            <a:r>
              <a:rPr lang="fa-IR" sz="1800" b="1" dirty="0">
                <a:solidFill>
                  <a:srgbClr val="C00000"/>
                </a:solidFill>
                <a:cs typeface="2  Titr" pitchFamily="2" charset="-78"/>
              </a:rPr>
              <a:t>به شرط نداشتن دروس دیگر و صرفاً باقی‌ماندن کارورزی 1 و 2، این  دو درس را می‌توانند به صورت همنیاز بگذراند. </a:t>
            </a:r>
            <a:endParaRPr lang="en-US" sz="1800" dirty="0">
              <a:solidFill>
                <a:srgbClr val="C00000"/>
              </a:solidFill>
              <a:cs typeface="2  Titr" pitchFamily="2" charset="-78"/>
            </a:endParaRPr>
          </a:p>
          <a:p>
            <a:pPr algn="just" rtl="1">
              <a:lnSpc>
                <a:spcPct val="150000"/>
              </a:lnSpc>
            </a:pPr>
            <a:r>
              <a:rPr lang="fa-IR" sz="1800" b="1" dirty="0">
                <a:cs typeface="2  Titr" pitchFamily="2" charset="-78"/>
              </a:rPr>
              <a:t>3- </a:t>
            </a:r>
            <a:r>
              <a:rPr lang="fa-IR" sz="1800" dirty="0">
                <a:cs typeface="2  Titr" pitchFamily="2" charset="-78"/>
              </a:rPr>
              <a:t>دانشجویان می­توانند با هماهنگی مدرس مربوطه، پس از آخرین امتحان نسبت به اتمام درس کارورزی 1 و 2 و ثبت نمره آن در فرصت 45 روزه اقدام نمایند و نیمسال ثبت نمره دروس کارورزی می بایست همان نیمسال انتخاب واحد درس باشد.</a:t>
            </a:r>
            <a:endParaRPr lang="en-US" sz="1800" dirty="0">
              <a:cs typeface="2  Titr" pitchFamily="2" charset="-78"/>
            </a:endParaRPr>
          </a:p>
          <a:p>
            <a:pPr algn="just" rtl="1">
              <a:lnSpc>
                <a:spcPct val="150000"/>
              </a:lnSpc>
            </a:pPr>
            <a:r>
              <a:rPr lang="fa-IR" sz="1800" b="1" dirty="0">
                <a:cs typeface="2  Titr" pitchFamily="2" charset="-78"/>
              </a:rPr>
              <a:t>4- </a:t>
            </a:r>
            <a:r>
              <a:rPr lang="fa-IR" sz="1800" dirty="0">
                <a:cs typeface="2  Titr" pitchFamily="2" charset="-78"/>
              </a:rPr>
              <a:t>زمان اخذ دروس کارورزی 1 و 2 برای دانشجویان ورودی مهرماه، تابستان­های سال اول و دوم و برای دانشجویان ورودی بهمن ماه، تابستان بعد از ترم­های اول و سوم است.</a:t>
            </a:r>
            <a:r>
              <a:rPr lang="fa-IR" sz="1800" b="1" dirty="0">
                <a:cs typeface="2  Titr" pitchFamily="2" charset="-78"/>
              </a:rPr>
              <a:t> </a:t>
            </a:r>
            <a:r>
              <a:rPr lang="fa-IR" sz="1800" dirty="0">
                <a:solidFill>
                  <a:srgbClr val="C00000"/>
                </a:solidFill>
                <a:cs typeface="2  Titr" pitchFamily="2" charset="-78"/>
              </a:rPr>
              <a:t>(برای درس کارورزی2 ضمن رعایت سرفصل مصوب دروس و به شرط وجود حداکثر 24 واحد باقی مانده جهت دانش‌آموختگی</a:t>
            </a:r>
            <a:r>
              <a:rPr lang="fa-IR" sz="1800" dirty="0" smtClean="0">
                <a:solidFill>
                  <a:srgbClr val="C00000"/>
                </a:solidFill>
                <a:cs typeface="2  Titr" pitchFamily="2" charset="-78"/>
              </a:rPr>
              <a:t>)</a:t>
            </a:r>
            <a:endParaRPr lang="en-US" sz="1800" dirty="0">
              <a:solidFill>
                <a:srgbClr val="C00000"/>
              </a:solidFill>
              <a:cs typeface="2  Titr" pitchFamily="2" charset="-78"/>
            </a:endParaRPr>
          </a:p>
        </p:txBody>
      </p:sp>
    </p:spTree>
    <p:extLst>
      <p:ext uri="{BB962C8B-B14F-4D97-AF65-F5344CB8AC3E}">
        <p14:creationId xmlns:p14="http://schemas.microsoft.com/office/powerpoint/2010/main" val="1384274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1329069"/>
            <a:ext cx="9620969" cy="47208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r>
              <a:rPr lang="fa-IR" sz="1800" b="1" dirty="0">
                <a:cs typeface="2  Titr" pitchFamily="2" charset="-78"/>
              </a:rPr>
              <a:t>5- </a:t>
            </a:r>
            <a:r>
              <a:rPr lang="fa-IR" sz="1800" dirty="0">
                <a:cs typeface="2  Titr" pitchFamily="2" charset="-78"/>
              </a:rPr>
              <a:t>برای دانشجویانی که شرایط اجرای درس کارورزی در دوره تابستان فراهم نمی­باشد، </a:t>
            </a:r>
            <a:br>
              <a:rPr lang="fa-IR" sz="1800" dirty="0">
                <a:cs typeface="2  Titr" pitchFamily="2" charset="-78"/>
              </a:rPr>
            </a:br>
            <a:r>
              <a:rPr lang="fa-IR" sz="1800" dirty="0">
                <a:cs typeface="2  Titr" pitchFamily="2" charset="-78"/>
              </a:rPr>
              <a:t>می­توانند درس </a:t>
            </a:r>
            <a:r>
              <a:rPr lang="fa-IR" sz="1800" dirty="0">
                <a:solidFill>
                  <a:srgbClr val="C00000"/>
                </a:solidFill>
                <a:cs typeface="2  Titr" pitchFamily="2" charset="-78"/>
              </a:rPr>
              <a:t>کارورزی 1</a:t>
            </a:r>
            <a:r>
              <a:rPr lang="fa-IR" sz="1800" dirty="0">
                <a:cs typeface="2  Titr" pitchFamily="2" charset="-78"/>
              </a:rPr>
              <a:t> را پس از نیم­سال اول اخذ نمایند.</a:t>
            </a:r>
            <a:endParaRPr lang="en-US" sz="1800" dirty="0">
              <a:cs typeface="2  Titr" pitchFamily="2" charset="-78"/>
            </a:endParaRPr>
          </a:p>
          <a:p>
            <a:pPr algn="just" rtl="1">
              <a:lnSpc>
                <a:spcPct val="150000"/>
              </a:lnSpc>
            </a:pPr>
            <a:endParaRPr lang="fa-IR" sz="1800" b="1" dirty="0" smtClean="0">
              <a:cs typeface="2  Titr" pitchFamily="2" charset="-78"/>
            </a:endParaRPr>
          </a:p>
          <a:p>
            <a:pPr algn="just" rtl="1">
              <a:lnSpc>
                <a:spcPct val="150000"/>
              </a:lnSpc>
            </a:pPr>
            <a:r>
              <a:rPr lang="fa-IR" sz="1800" b="1" dirty="0" smtClean="0">
                <a:cs typeface="2  Titr" pitchFamily="2" charset="-78"/>
              </a:rPr>
              <a:t>5- </a:t>
            </a:r>
            <a:r>
              <a:rPr lang="fa-IR" sz="1800" b="1" dirty="0">
                <a:cs typeface="2  Titr" pitchFamily="2" charset="-78"/>
              </a:rPr>
              <a:t>1- </a:t>
            </a:r>
            <a:r>
              <a:rPr lang="fa-IR" sz="1800" dirty="0">
                <a:cs typeface="2  Titr" pitchFamily="2" charset="-78"/>
              </a:rPr>
              <a:t>در صورت اخذ درس کارورزی در طی نیم­سال عادی رعایت سقف </a:t>
            </a:r>
            <a:r>
              <a:rPr lang="fa-IR" sz="1800" dirty="0">
                <a:solidFill>
                  <a:srgbClr val="C00000"/>
                </a:solidFill>
                <a:cs typeface="2  Titr" pitchFamily="2" charset="-78"/>
              </a:rPr>
              <a:t>14 واحد </a:t>
            </a:r>
            <a:r>
              <a:rPr lang="fa-IR" sz="1800" dirty="0">
                <a:cs typeface="2  Titr" pitchFamily="2" charset="-78"/>
              </a:rPr>
              <a:t>به همراه درس کارورزی و برای دانشجویان با معدل </a:t>
            </a:r>
            <a:r>
              <a:rPr lang="fa-IR" sz="1800" dirty="0">
                <a:solidFill>
                  <a:srgbClr val="C00000"/>
                </a:solidFill>
                <a:cs typeface="2  Titr" pitchFamily="2" charset="-78"/>
              </a:rPr>
              <a:t>بالای 17 </a:t>
            </a:r>
            <a:r>
              <a:rPr lang="fa-IR" sz="1800" dirty="0">
                <a:cs typeface="2  Titr" pitchFamily="2" charset="-78"/>
              </a:rPr>
              <a:t>و همچنین دانشجویان نیم­سال آخر، رعایت سقف </a:t>
            </a:r>
            <a:r>
              <a:rPr lang="fa-IR" sz="1800" dirty="0">
                <a:solidFill>
                  <a:srgbClr val="C00000"/>
                </a:solidFill>
                <a:cs typeface="2  Titr" pitchFamily="2" charset="-78"/>
              </a:rPr>
              <a:t>18 واحد </a:t>
            </a:r>
            <a:r>
              <a:rPr lang="fa-IR" sz="1800" dirty="0">
                <a:cs typeface="2  Titr" pitchFamily="2" charset="-78"/>
              </a:rPr>
              <a:t>به همراه درس کارورزی الزامی است. (سقف واحد درسی6 واحد برای تابستان به همراه کارورزی الزامی است</a:t>
            </a:r>
            <a:r>
              <a:rPr lang="fa-IR" sz="1800" dirty="0" smtClean="0">
                <a:cs typeface="2  Titr" pitchFamily="2" charset="-78"/>
              </a:rPr>
              <a:t>.)</a:t>
            </a:r>
          </a:p>
          <a:p>
            <a:pPr algn="just" rtl="1">
              <a:lnSpc>
                <a:spcPct val="150000"/>
              </a:lnSpc>
            </a:pPr>
            <a:endParaRPr lang="en-US" sz="1800" dirty="0">
              <a:cs typeface="2  Titr" pitchFamily="2" charset="-78"/>
            </a:endParaRPr>
          </a:p>
          <a:p>
            <a:pPr algn="just" rtl="1">
              <a:lnSpc>
                <a:spcPct val="150000"/>
              </a:lnSpc>
            </a:pPr>
            <a:r>
              <a:rPr lang="fa-IR" sz="1800" b="1" dirty="0">
                <a:cs typeface="2  Titr" pitchFamily="2" charset="-78"/>
              </a:rPr>
              <a:t>ماده22-</a:t>
            </a:r>
            <a:r>
              <a:rPr lang="ar-SA" sz="1800" dirty="0">
                <a:cs typeface="2  Titr" pitchFamily="2" charset="-78"/>
              </a:rPr>
              <a:t> مدرس موظف است </a:t>
            </a:r>
            <a:r>
              <a:rPr lang="fa-IR" sz="1800" dirty="0">
                <a:cs typeface="2  Titr" pitchFamily="2" charset="-78"/>
              </a:rPr>
              <a:t>حداکثر </a:t>
            </a:r>
            <a:r>
              <a:rPr lang="fa-IR" sz="1800" dirty="0">
                <a:solidFill>
                  <a:srgbClr val="C00000"/>
                </a:solidFill>
                <a:cs typeface="2  Titr" pitchFamily="2" charset="-78"/>
              </a:rPr>
              <a:t>تا 5 روز </a:t>
            </a:r>
            <a:r>
              <a:rPr lang="fa-IR" sz="1800" dirty="0">
                <a:cs typeface="2  Titr" pitchFamily="2" charset="-78"/>
              </a:rPr>
              <a:t>بعد</a:t>
            </a:r>
            <a:r>
              <a:rPr lang="ar-SA" sz="1800" dirty="0">
                <a:cs typeface="2  Titr" pitchFamily="2" charset="-78"/>
              </a:rPr>
              <a:t> از پایان تمامی امتحانات دانشگاه، نمرات نهایی را در سامانه آموزشی وارد و ثبت نهایی نماید</a:t>
            </a:r>
            <a:r>
              <a:rPr lang="ar-SA" sz="1800" dirty="0" smtClean="0">
                <a:cs typeface="2  Titr" pitchFamily="2" charset="-78"/>
              </a:rPr>
              <a:t>.</a:t>
            </a:r>
            <a:endParaRPr lang="fa-IR" sz="1800" dirty="0" smtClean="0">
              <a:cs typeface="2  Titr" pitchFamily="2" charset="-78"/>
            </a:endParaRPr>
          </a:p>
          <a:p>
            <a:pPr algn="just" rtl="1">
              <a:lnSpc>
                <a:spcPct val="150000"/>
              </a:lnSpc>
            </a:pPr>
            <a:r>
              <a:rPr lang="ar-SA" sz="1800" dirty="0" smtClean="0">
                <a:cs typeface="2  Titr" pitchFamily="2" charset="-78"/>
              </a:rPr>
              <a:t> </a:t>
            </a:r>
            <a:endParaRPr lang="en-US" sz="1800" dirty="0">
              <a:cs typeface="2  Titr" pitchFamily="2" charset="-78"/>
            </a:endParaRPr>
          </a:p>
          <a:p>
            <a:pPr algn="just" rtl="1">
              <a:lnSpc>
                <a:spcPct val="150000"/>
              </a:lnSpc>
            </a:pPr>
            <a:r>
              <a:rPr lang="fa-IR" sz="1800" b="1" dirty="0">
                <a:cs typeface="2  Titr" pitchFamily="2" charset="-78"/>
              </a:rPr>
              <a:t>1- 22-</a:t>
            </a:r>
            <a:r>
              <a:rPr lang="fa-IR" sz="1800" dirty="0">
                <a:cs typeface="2  Titr" pitchFamily="2" charset="-78"/>
              </a:rPr>
              <a:t> در صورتیکه درس صرفاً عملی و یا نظری باشد و دانشجو در امتحان پاياني شرکت نكند، غیبت ثبت می­شود</a:t>
            </a:r>
            <a:r>
              <a:rPr lang="fa-IR" sz="1800" dirty="0" smtClean="0">
                <a:cs typeface="2  Titr" pitchFamily="2" charset="-78"/>
              </a:rPr>
              <a:t>.</a:t>
            </a:r>
            <a:endParaRPr lang="en-US" sz="1800" dirty="0">
              <a:cs typeface="2  Titr" pitchFamily="2" charset="-78"/>
            </a:endParaRPr>
          </a:p>
        </p:txBody>
      </p:sp>
      <p:sp>
        <p:nvSpPr>
          <p:cNvPr id="5" name="Rectangle 4"/>
          <p:cNvSpPr/>
          <p:nvPr/>
        </p:nvSpPr>
        <p:spPr>
          <a:xfrm>
            <a:off x="5539226" y="298909"/>
            <a:ext cx="6059398" cy="103015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sz="2000" u="sng" dirty="0" smtClean="0">
                <a:solidFill>
                  <a:schemeClr val="tx1"/>
                </a:solidFill>
                <a:cs typeface="2  Titr" pitchFamily="2" charset="-78"/>
              </a:rPr>
              <a:t>برای </a:t>
            </a:r>
            <a:r>
              <a:rPr lang="fa-IR" sz="2000" u="sng" dirty="0">
                <a:solidFill>
                  <a:schemeClr val="tx1"/>
                </a:solidFill>
                <a:cs typeface="2  Titr" pitchFamily="2" charset="-78"/>
              </a:rPr>
              <a:t>اخذ درس کارورزی رعایت موارد زیر الزامی می‌باشد :</a:t>
            </a:r>
            <a:endParaRPr lang="en-US" sz="2000" dirty="0">
              <a:solidFill>
                <a:schemeClr val="tx1"/>
              </a:solidFill>
              <a:cs typeface="2  Titr" pitchFamily="2" charset="-78"/>
            </a:endParaRPr>
          </a:p>
        </p:txBody>
      </p:sp>
    </p:spTree>
    <p:extLst>
      <p:ext uri="{BB962C8B-B14F-4D97-AF65-F5344CB8AC3E}">
        <p14:creationId xmlns:p14="http://schemas.microsoft.com/office/powerpoint/2010/main" val="128804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1329070"/>
            <a:ext cx="9620969" cy="49228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smtClean="0">
                <a:cs typeface="2  Titr" pitchFamily="2" charset="-78"/>
              </a:rPr>
              <a:t>22-2- </a:t>
            </a:r>
            <a:r>
              <a:rPr lang="fa-IR" sz="1800" dirty="0">
                <a:cs typeface="2  Titr" pitchFamily="2" charset="-78"/>
              </a:rPr>
              <a:t>در صورتیکه درس دارای واحد نظری- عملی باشد و دانشجو در امتحان پایانی نظری و یا عملی شرکت نكند، غیبت ثبت می­شود</a:t>
            </a:r>
            <a:r>
              <a:rPr lang="fa-IR" sz="1800" dirty="0" smtClean="0">
                <a:cs typeface="2  Titr" pitchFamily="2" charset="-78"/>
              </a:rPr>
              <a:t>.</a:t>
            </a:r>
          </a:p>
          <a:p>
            <a:pPr algn="just" rtl="1">
              <a:lnSpc>
                <a:spcPct val="200000"/>
              </a:lnSpc>
            </a:pPr>
            <a:endParaRPr lang="en-US" sz="1800" dirty="0">
              <a:cs typeface="2  Titr" pitchFamily="2" charset="-78"/>
            </a:endParaRPr>
          </a:p>
          <a:p>
            <a:pPr algn="just" rtl="1">
              <a:lnSpc>
                <a:spcPct val="200000"/>
              </a:lnSpc>
            </a:pPr>
            <a:r>
              <a:rPr lang="fa-IR" sz="1800" b="1" dirty="0">
                <a:cs typeface="2  Titr" pitchFamily="2" charset="-78"/>
              </a:rPr>
              <a:t>22-3- </a:t>
            </a:r>
            <a:r>
              <a:rPr lang="fa-IR" sz="1800" dirty="0">
                <a:cs typeface="2  Titr" pitchFamily="2" charset="-78"/>
              </a:rPr>
              <a:t>تشخیص موجه و یا غیرموجه بودن غیبت­ها بر عهده شورای مرکز خواهد بود</a:t>
            </a:r>
            <a:r>
              <a:rPr lang="fa-IR" sz="1800" dirty="0" smtClean="0">
                <a:cs typeface="2  Titr" pitchFamily="2" charset="-78"/>
              </a:rPr>
              <a:t>.</a:t>
            </a:r>
          </a:p>
          <a:p>
            <a:pPr algn="just" rtl="1">
              <a:lnSpc>
                <a:spcPct val="200000"/>
              </a:lnSpc>
            </a:pPr>
            <a:endParaRPr lang="en-US" sz="1800" dirty="0">
              <a:cs typeface="2  Titr" pitchFamily="2" charset="-78"/>
            </a:endParaRPr>
          </a:p>
          <a:p>
            <a:pPr algn="just" rtl="1">
              <a:lnSpc>
                <a:spcPct val="200000"/>
              </a:lnSpc>
            </a:pPr>
            <a:r>
              <a:rPr lang="fa-IR" sz="1800" b="1" dirty="0">
                <a:cs typeface="2  Titr" pitchFamily="2" charset="-78"/>
              </a:rPr>
              <a:t>22-4- </a:t>
            </a:r>
            <a:r>
              <a:rPr lang="fa-IR" sz="1800" dirty="0">
                <a:cs typeface="2  Titr" pitchFamily="2" charset="-78"/>
              </a:rPr>
              <a:t>دروس </a:t>
            </a:r>
            <a:r>
              <a:rPr lang="fa-IR" sz="1800" dirty="0">
                <a:solidFill>
                  <a:srgbClr val="C00000"/>
                </a:solidFill>
                <a:cs typeface="2  Titr" pitchFamily="2" charset="-78"/>
              </a:rPr>
              <a:t>کارورزی و کاربینی </a:t>
            </a:r>
            <a:r>
              <a:rPr lang="fa-IR" sz="1800" dirty="0">
                <a:cs typeface="2  Titr" pitchFamily="2" charset="-78"/>
              </a:rPr>
              <a:t>از آزمون پایانی معاف هستند و تقسیم­بندی نمرات آن بر اساس دستورالعمل‌های کارورزی و کاربینی خواهد بود.</a:t>
            </a:r>
            <a:endParaRPr lang="en-US" sz="1800" dirty="0">
              <a:cs typeface="2  Titr" pitchFamily="2" charset="-78"/>
            </a:endParaRPr>
          </a:p>
        </p:txBody>
      </p:sp>
      <p:sp>
        <p:nvSpPr>
          <p:cNvPr id="5" name="Rectangle 4"/>
          <p:cNvSpPr/>
          <p:nvPr/>
        </p:nvSpPr>
        <p:spPr>
          <a:xfrm>
            <a:off x="5539226" y="298909"/>
            <a:ext cx="6059398" cy="103015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sz="2000" u="sng" dirty="0" smtClean="0">
                <a:solidFill>
                  <a:schemeClr val="tx1"/>
                </a:solidFill>
                <a:cs typeface="2  Titr" pitchFamily="2" charset="-78"/>
              </a:rPr>
              <a:t>برای </a:t>
            </a:r>
            <a:r>
              <a:rPr lang="fa-IR" sz="2000" u="sng" dirty="0">
                <a:solidFill>
                  <a:schemeClr val="tx1"/>
                </a:solidFill>
                <a:cs typeface="2  Titr" pitchFamily="2" charset="-78"/>
              </a:rPr>
              <a:t>اخذ درس کارورزی رعایت موارد زیر الزامی می‌باشد :</a:t>
            </a:r>
            <a:endParaRPr lang="en-US" sz="2000" dirty="0">
              <a:solidFill>
                <a:schemeClr val="tx1"/>
              </a:solidFill>
              <a:cs typeface="2  Titr" pitchFamily="2" charset="-78"/>
            </a:endParaRPr>
          </a:p>
        </p:txBody>
      </p:sp>
    </p:spTree>
    <p:extLst>
      <p:ext uri="{BB962C8B-B14F-4D97-AF65-F5344CB8AC3E}">
        <p14:creationId xmlns:p14="http://schemas.microsoft.com/office/powerpoint/2010/main" val="263209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sz="3200" b="1" dirty="0" smtClean="0">
                <a:solidFill>
                  <a:schemeClr val="tx1"/>
                </a:solidFill>
                <a:cs typeface="2  Titr" pitchFamily="2" charset="-78"/>
              </a:rPr>
              <a:t>دروس گروه معارف:</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12489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600" b="1" dirty="0">
                <a:solidFill>
                  <a:srgbClr val="C00000"/>
                </a:solidFill>
                <a:cs typeface="2  Titr" pitchFamily="2" charset="-78"/>
              </a:rPr>
              <a:t>تبصره 1-</a:t>
            </a:r>
            <a:r>
              <a:rPr lang="fa-IR" sz="1600" dirty="0">
                <a:solidFill>
                  <a:srgbClr val="C00000"/>
                </a:solidFill>
                <a:cs typeface="2  Titr" pitchFamily="2" charset="-78"/>
              </a:rPr>
              <a:t> </a:t>
            </a:r>
            <a:r>
              <a:rPr lang="fa-IR" sz="1600" dirty="0">
                <a:cs typeface="2  Titr" pitchFamily="2" charset="-78"/>
              </a:rPr>
              <a:t>دانشجویان شرکت­کننده در طرح ضیافت اندیشه دانشجویی </a:t>
            </a:r>
            <a:r>
              <a:rPr lang="fa-IR" sz="1600" dirty="0">
                <a:solidFill>
                  <a:srgbClr val="C00000"/>
                </a:solidFill>
                <a:cs typeface="2  Titr" pitchFamily="2" charset="-78"/>
              </a:rPr>
              <a:t>نمی­توانند</a:t>
            </a:r>
            <a:r>
              <a:rPr lang="fa-IR" sz="1600" dirty="0">
                <a:cs typeface="2  Titr" pitchFamily="2" charset="-78"/>
              </a:rPr>
              <a:t> نسبت به اخذ واحد دروس معارف اسلامی در دوره تابستانی اقدام کنند</a:t>
            </a:r>
            <a:r>
              <a:rPr lang="fa-IR" sz="1600" b="1" dirty="0">
                <a:cs typeface="2  Titr" pitchFamily="2" charset="-78"/>
              </a:rPr>
              <a:t>.</a:t>
            </a:r>
            <a:endParaRPr lang="en-US" sz="1600" dirty="0">
              <a:cs typeface="2  Titr" pitchFamily="2" charset="-78"/>
            </a:endParaRPr>
          </a:p>
          <a:p>
            <a:pPr algn="just" rtl="1">
              <a:lnSpc>
                <a:spcPct val="200000"/>
              </a:lnSpc>
            </a:pPr>
            <a:r>
              <a:rPr lang="fa-IR" sz="1600" b="1" dirty="0">
                <a:solidFill>
                  <a:srgbClr val="C00000"/>
                </a:solidFill>
                <a:cs typeface="2  Titr" pitchFamily="2" charset="-78"/>
              </a:rPr>
              <a:t>تبصره 2- </a:t>
            </a:r>
            <a:r>
              <a:rPr lang="fa-IR" sz="1600" dirty="0">
                <a:cs typeface="2  Titr" pitchFamily="2" charset="-78"/>
              </a:rPr>
              <a:t>دانشجويان </a:t>
            </a:r>
            <a:r>
              <a:rPr lang="fa-IR" sz="1600" dirty="0">
                <a:solidFill>
                  <a:srgbClr val="C00000"/>
                </a:solidFill>
                <a:cs typeface="2  Titr" pitchFamily="2" charset="-78"/>
              </a:rPr>
              <a:t>اقليت‌هاي ديني </a:t>
            </a:r>
            <a:r>
              <a:rPr lang="fa-IR" sz="1600" dirty="0">
                <a:cs typeface="2  Titr" pitchFamily="2" charset="-78"/>
              </a:rPr>
              <a:t>(مسيحي، آشوري، كليمي و زرتشتي) </a:t>
            </a:r>
            <a:r>
              <a:rPr lang="fa-IR" sz="1600" dirty="0">
                <a:solidFill>
                  <a:srgbClr val="C00000"/>
                </a:solidFill>
                <a:cs typeface="2  Titr" pitchFamily="2" charset="-78"/>
              </a:rPr>
              <a:t>مي‌توانند</a:t>
            </a:r>
            <a:r>
              <a:rPr lang="fa-IR" sz="1600" dirty="0">
                <a:cs typeface="2  Titr" pitchFamily="2" charset="-78"/>
              </a:rPr>
              <a:t> دروس معارف را از بين مجموعه دروس معارف بي‌هيچ محدوديتي انتخاب نمايند.</a:t>
            </a:r>
            <a:endParaRPr lang="en-US" sz="1600" dirty="0">
              <a:cs typeface="2  Titr" pitchFamily="2" charset="-78"/>
            </a:endParaRPr>
          </a:p>
          <a:p>
            <a:pPr algn="just" rtl="1">
              <a:lnSpc>
                <a:spcPct val="200000"/>
              </a:lnSpc>
            </a:pPr>
            <a:r>
              <a:rPr lang="fa-IR" sz="1600" b="1" dirty="0">
                <a:solidFill>
                  <a:srgbClr val="C00000"/>
                </a:solidFill>
                <a:cs typeface="2  Titr" pitchFamily="2" charset="-78"/>
              </a:rPr>
              <a:t>تبصره 3- </a:t>
            </a:r>
            <a:r>
              <a:rPr lang="fa-IR" sz="1600" dirty="0">
                <a:cs typeface="2  Titr" pitchFamily="2" charset="-78"/>
              </a:rPr>
              <a:t>برنامه­ریزی و اجرای دروس معارف اسلامی در دوره تابستان، با ارائه </a:t>
            </a:r>
            <a:r>
              <a:rPr lang="fa-IR" sz="1600" dirty="0">
                <a:solidFill>
                  <a:srgbClr val="C00000"/>
                </a:solidFill>
                <a:cs typeface="2  Titr" pitchFamily="2" charset="-78"/>
              </a:rPr>
              <a:t>6 واحد </a:t>
            </a:r>
            <a:r>
              <a:rPr lang="fa-IR" sz="1600" dirty="0">
                <a:cs typeface="2  Titr" pitchFamily="2" charset="-78"/>
              </a:rPr>
              <a:t>درسی معارف اسلامی، با هماهنگی و اعلام مشخصات اساتید تا قبل از تعریف کلاس دوره تابستان به دفتر نهاد نمایندگی مقام معظم رهبری در دانشگاه مجاز می‌باشد. </a:t>
            </a:r>
            <a:r>
              <a:rPr lang="fa-IR" sz="1600" dirty="0">
                <a:solidFill>
                  <a:srgbClr val="C00000"/>
                </a:solidFill>
                <a:cs typeface="2  Titr" pitchFamily="2" charset="-78"/>
              </a:rPr>
              <a:t>اخذ بیش از یک عنوان درس گروه معارف در هر نیم‌سال به جز آخرین نیم‌سال تحصیلی منجر به دانش‌آموختگی، ممنوع بوده </a:t>
            </a:r>
            <a:r>
              <a:rPr lang="fa-IR" sz="1600" dirty="0">
                <a:cs typeface="2  Titr" pitchFamily="2" charset="-78"/>
              </a:rPr>
              <a:t>و صرفاً دانشجویی که موفق به کسب نمره قبولی در دروس معارف در نیم‌سال‌های غیرآخر نشده می‌تواند فقط همان عنوان درس را در نیم‌سال‌های بعد به همراه یک درس دیگر گروه معارف اخذ نماید. دانشجویی که موفق به کسب نمره قبولی در یکی از دروس معارف نگردیده و اقدام به اخذ عنوان درس دیگری از همان گروه معارف نماید، درس با وضعیت  غیبت موجه، غیرموجه، مردود و ... در کارنامه دانشجو ثبت، باقی‌مانده و در معدل کل محاسبه می‌شود</a:t>
            </a:r>
            <a:r>
              <a:rPr lang="fa-IR" sz="1600" dirty="0" smtClean="0">
                <a:cs typeface="2  Titr" pitchFamily="2" charset="-78"/>
              </a:rPr>
              <a:t>.</a:t>
            </a:r>
            <a:endParaRPr lang="en-US" sz="1600" dirty="0">
              <a:cs typeface="2  Titr" pitchFamily="2" charset="-78"/>
            </a:endParaRPr>
          </a:p>
        </p:txBody>
      </p:sp>
    </p:spTree>
    <p:extLst>
      <p:ext uri="{BB962C8B-B14F-4D97-AF65-F5344CB8AC3E}">
        <p14:creationId xmlns:p14="http://schemas.microsoft.com/office/powerpoint/2010/main" val="3223879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sz="3200" b="1" dirty="0">
                <a:solidFill>
                  <a:schemeClr val="tx1"/>
                </a:solidFill>
                <a:cs typeface="2  Titr" pitchFamily="2" charset="-78"/>
              </a:rPr>
              <a:t>دروس گروه معارف:</a:t>
            </a:r>
            <a:endParaRPr lang="en-US" sz="3200" dirty="0">
              <a:solidFill>
                <a:schemeClr val="tx1"/>
              </a:solidFill>
              <a:cs typeface="2  Titr" pitchFamily="2" charset="-78"/>
            </a:endParaRPr>
          </a:p>
        </p:txBody>
      </p:sp>
      <p:sp>
        <p:nvSpPr>
          <p:cNvPr id="5" name="Title 6"/>
          <p:cNvSpPr txBox="1">
            <a:spLocks/>
          </p:cNvSpPr>
          <p:nvPr/>
        </p:nvSpPr>
        <p:spPr>
          <a:xfrm>
            <a:off x="1977655" y="1456659"/>
            <a:ext cx="9791090" cy="430618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smtClean="0">
                <a:solidFill>
                  <a:srgbClr val="C00000"/>
                </a:solidFill>
                <a:cs typeface="2  Titr" pitchFamily="2" charset="-78"/>
              </a:rPr>
              <a:t>تبصره </a:t>
            </a:r>
            <a:r>
              <a:rPr lang="fa-IR" sz="1800" b="1" dirty="0">
                <a:solidFill>
                  <a:srgbClr val="C00000"/>
                </a:solidFill>
                <a:cs typeface="2  Titr" pitchFamily="2" charset="-78"/>
              </a:rPr>
              <a:t>4-</a:t>
            </a:r>
            <a:r>
              <a:rPr lang="fa-IR" sz="1800" dirty="0">
                <a:cs typeface="2  Titr" pitchFamily="2" charset="-78"/>
              </a:rPr>
              <a:t>درس </a:t>
            </a:r>
            <a:r>
              <a:rPr lang="fa-IR" sz="1800" dirty="0">
                <a:solidFill>
                  <a:srgbClr val="C00000"/>
                </a:solidFill>
                <a:cs typeface="2  Titr" pitchFamily="2" charset="-78"/>
              </a:rPr>
              <a:t>آشنایی با دفاع مقدس </a:t>
            </a:r>
            <a:r>
              <a:rPr lang="fa-IR" sz="1800" dirty="0">
                <a:cs typeface="2  Titr" pitchFamily="2" charset="-78"/>
              </a:rPr>
              <a:t>باید در دوره کارشناسی گذرانده شود. اگر در دوره کاردانی گذرانده، باید از گروه </a:t>
            </a:r>
            <a:r>
              <a:rPr lang="fa-IR" sz="1800" b="1" dirty="0">
                <a:cs typeface="2  Titr" pitchFamily="2" charset="-78"/>
              </a:rPr>
              <a:t>درسی </a:t>
            </a:r>
            <a:r>
              <a:rPr lang="fa-IR" sz="1800" dirty="0">
                <a:solidFill>
                  <a:srgbClr val="C00000"/>
                </a:solidFill>
                <a:cs typeface="2  Titr" pitchFamily="2" charset="-78"/>
              </a:rPr>
              <a:t>"انقلاب اسلامی" </a:t>
            </a:r>
            <a:r>
              <a:rPr lang="fa-IR" sz="1800" dirty="0">
                <a:cs typeface="2  Titr" pitchFamily="2" charset="-78"/>
              </a:rPr>
              <a:t>یک درس بگذراند.</a:t>
            </a:r>
            <a:endParaRPr lang="en-US" sz="1800" dirty="0">
              <a:cs typeface="2  Titr" pitchFamily="2" charset="-78"/>
            </a:endParaRPr>
          </a:p>
          <a:p>
            <a:pPr algn="just" rtl="1">
              <a:lnSpc>
                <a:spcPct val="200000"/>
              </a:lnSpc>
            </a:pPr>
            <a:r>
              <a:rPr lang="fa-IR" sz="1800" b="1" dirty="0">
                <a:solidFill>
                  <a:srgbClr val="C00000"/>
                </a:solidFill>
                <a:cs typeface="2  Titr" pitchFamily="2" charset="-78"/>
              </a:rPr>
              <a:t>تبصره 5-</a:t>
            </a:r>
            <a:r>
              <a:rPr lang="fa-IR" sz="1800" dirty="0">
                <a:cs typeface="2  Titr" pitchFamily="2" charset="-78"/>
              </a:rPr>
              <a:t>درس </a:t>
            </a:r>
            <a:r>
              <a:rPr lang="fa-IR" sz="1800" dirty="0">
                <a:solidFill>
                  <a:srgbClr val="C00000"/>
                </a:solidFill>
                <a:cs typeface="2  Titr" pitchFamily="2" charset="-78"/>
              </a:rPr>
              <a:t>دانش خانواده و جمعیت </a:t>
            </a:r>
            <a:r>
              <a:rPr lang="fa-IR" sz="1800" dirty="0">
                <a:cs typeface="2  Titr" pitchFamily="2" charset="-78"/>
              </a:rPr>
              <a:t>باید در دوره کاردانی بگذرانند. در صورتی که دوره کاردانی نگذرانده باشند، باید </a:t>
            </a:r>
            <a:r>
              <a:rPr lang="fa-IR" sz="1800" dirty="0" smtClean="0">
                <a:cs typeface="2  Titr" pitchFamily="2" charset="-78"/>
              </a:rPr>
              <a:t>در دوره </a:t>
            </a:r>
            <a:r>
              <a:rPr lang="fa-IR" sz="1800" dirty="0" smtClean="0">
                <a:solidFill>
                  <a:srgbClr val="C00000"/>
                </a:solidFill>
                <a:cs typeface="2  Titr" pitchFamily="2" charset="-78"/>
              </a:rPr>
              <a:t>کارشناسی این درس « دانش خانواده» </a:t>
            </a:r>
            <a:r>
              <a:rPr lang="fa-IR" sz="1800" dirty="0">
                <a:cs typeface="2  Titr" pitchFamily="2" charset="-78"/>
              </a:rPr>
              <a:t>را بگذرانند.</a:t>
            </a:r>
            <a:endParaRPr lang="en-US" sz="1800" dirty="0">
              <a:cs typeface="2  Titr" pitchFamily="2" charset="-78"/>
            </a:endParaRPr>
          </a:p>
          <a:p>
            <a:pPr algn="just" rtl="1">
              <a:lnSpc>
                <a:spcPct val="200000"/>
              </a:lnSpc>
            </a:pPr>
            <a:r>
              <a:rPr lang="fa-IR" sz="1800" b="1" dirty="0">
                <a:solidFill>
                  <a:srgbClr val="C00000"/>
                </a:solidFill>
                <a:cs typeface="2  Titr" pitchFamily="2" charset="-78"/>
              </a:rPr>
              <a:t>تبصره 6-</a:t>
            </a:r>
            <a:r>
              <a:rPr lang="fa-IR" sz="1800" b="1" dirty="0">
                <a:cs typeface="2  Titr" pitchFamily="2" charset="-78"/>
              </a:rPr>
              <a:t> </a:t>
            </a:r>
            <a:r>
              <a:rPr lang="fa-IR" sz="1800" dirty="0">
                <a:cs typeface="2  Titr" pitchFamily="2" charset="-78"/>
              </a:rPr>
              <a:t>اگر </a:t>
            </a:r>
            <a:r>
              <a:rPr lang="fa-IR" sz="1800" dirty="0" smtClean="0">
                <a:cs typeface="2  Titr" pitchFamily="2" charset="-78"/>
              </a:rPr>
              <a:t>اشتباهاً </a:t>
            </a:r>
            <a:r>
              <a:rPr lang="fa-IR" sz="1800" dirty="0">
                <a:cs typeface="2  Titr" pitchFamily="2" charset="-78"/>
              </a:rPr>
              <a:t>دانشجو این دروس را تکراری اخذ نماید، باید قبل از فارغ التحصیلی از کارنامه وی </a:t>
            </a:r>
            <a:r>
              <a:rPr lang="fa-IR" sz="1800" dirty="0">
                <a:solidFill>
                  <a:srgbClr val="C00000"/>
                </a:solidFill>
                <a:cs typeface="2  Titr" pitchFamily="2" charset="-78"/>
              </a:rPr>
              <a:t>حذف</a:t>
            </a:r>
            <a:r>
              <a:rPr lang="fa-IR" sz="1800" dirty="0">
                <a:cs typeface="2  Titr" pitchFamily="2" charset="-78"/>
              </a:rPr>
              <a:t> شود. </a:t>
            </a:r>
            <a:r>
              <a:rPr lang="fa-IR" sz="1800" dirty="0" smtClean="0">
                <a:cs typeface="2  Titr" pitchFamily="2" charset="-78"/>
              </a:rPr>
              <a:t>نکته: مدرسین </a:t>
            </a:r>
            <a:r>
              <a:rPr lang="fa-IR" sz="1800" dirty="0">
                <a:cs typeface="2  Titr" pitchFamily="2" charset="-78"/>
              </a:rPr>
              <a:t>گروه معارف باید </a:t>
            </a:r>
            <a:r>
              <a:rPr lang="fa-IR" sz="1800" dirty="0" smtClean="0">
                <a:cs typeface="2  Titr" pitchFamily="2" charset="-78"/>
              </a:rPr>
              <a:t>مورد  </a:t>
            </a:r>
            <a:r>
              <a:rPr lang="fa-IR" sz="1800" dirty="0">
                <a:cs typeface="2  Titr" pitchFamily="2" charset="-78"/>
              </a:rPr>
              <a:t>تایید </a:t>
            </a:r>
            <a:r>
              <a:rPr lang="fa-IR" sz="1800" dirty="0">
                <a:solidFill>
                  <a:srgbClr val="C00000"/>
                </a:solidFill>
                <a:cs typeface="2  Titr" pitchFamily="2" charset="-78"/>
              </a:rPr>
              <a:t>دفتر نهاد مقام معظم رهبری </a:t>
            </a:r>
            <a:r>
              <a:rPr lang="fa-IR" sz="1800" dirty="0">
                <a:cs typeface="2  Titr" pitchFamily="2" charset="-78"/>
              </a:rPr>
              <a:t>بوده و </a:t>
            </a:r>
            <a:r>
              <a:rPr lang="fa-IR" sz="1800" dirty="0">
                <a:solidFill>
                  <a:srgbClr val="C00000"/>
                </a:solidFill>
                <a:cs typeface="2  Titr" pitchFamily="2" charset="-78"/>
              </a:rPr>
              <a:t>کد مدرسی </a:t>
            </a:r>
            <a:r>
              <a:rPr lang="fa-IR" sz="1800" dirty="0">
                <a:cs typeface="2  Titr" pitchFamily="2" charset="-78"/>
              </a:rPr>
              <a:t>نیز داشته باشند.</a:t>
            </a:r>
            <a:endParaRPr lang="en-US" sz="1800" dirty="0">
              <a:cs typeface="2  Titr" pitchFamily="2" charset="-78"/>
            </a:endParaRPr>
          </a:p>
          <a:p>
            <a:pPr algn="just" rtl="1">
              <a:lnSpc>
                <a:spcPct val="200000"/>
              </a:lnSpc>
            </a:pPr>
            <a:r>
              <a:rPr lang="fa-IR" sz="1800" b="1" dirty="0" smtClean="0">
                <a:solidFill>
                  <a:srgbClr val="C00000"/>
                </a:solidFill>
                <a:cs typeface="2  Titr" pitchFamily="2" charset="-78"/>
              </a:rPr>
              <a:t>نکته: </a:t>
            </a:r>
            <a:r>
              <a:rPr lang="fa-IR" sz="1800" dirty="0" smtClean="0">
                <a:cs typeface="2  Titr" pitchFamily="2" charset="-78"/>
              </a:rPr>
              <a:t>مدرسین </a:t>
            </a:r>
            <a:r>
              <a:rPr lang="fa-IR" sz="1800" dirty="0">
                <a:cs typeface="2  Titr" pitchFamily="2" charset="-78"/>
              </a:rPr>
              <a:t>درس </a:t>
            </a:r>
            <a:r>
              <a:rPr lang="fa-IR" sz="1800" dirty="0">
                <a:solidFill>
                  <a:srgbClr val="C00000"/>
                </a:solidFill>
                <a:cs typeface="2  Titr" pitchFamily="2" charset="-78"/>
              </a:rPr>
              <a:t>آشنایی با دفاع مقدس </a:t>
            </a:r>
            <a:r>
              <a:rPr lang="fa-IR" sz="1800" dirty="0">
                <a:cs typeface="2  Titr" pitchFamily="2" charset="-78"/>
              </a:rPr>
              <a:t>باید تاییدیه از </a:t>
            </a:r>
            <a:r>
              <a:rPr lang="fa-IR" sz="1800" dirty="0">
                <a:solidFill>
                  <a:srgbClr val="C00000"/>
                </a:solidFill>
                <a:cs typeface="2  Titr" pitchFamily="2" charset="-78"/>
              </a:rPr>
              <a:t>اداره کل ارزش های دفاع مقدس</a:t>
            </a:r>
            <a:r>
              <a:rPr lang="fa-IR" sz="1800" dirty="0">
                <a:cs typeface="2  Titr" pitchFamily="2" charset="-78"/>
              </a:rPr>
              <a:t> داشته و دارای کد مدرسی نیز باشند.</a:t>
            </a:r>
            <a:endParaRPr lang="en-US" sz="1800" dirty="0">
              <a:cs typeface="2  Titr" pitchFamily="2" charset="-78"/>
            </a:endParaRPr>
          </a:p>
        </p:txBody>
      </p:sp>
    </p:spTree>
    <p:extLst>
      <p:ext uri="{BB962C8B-B14F-4D97-AF65-F5344CB8AC3E}">
        <p14:creationId xmlns:p14="http://schemas.microsoft.com/office/powerpoint/2010/main" val="422221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7144" y="414670"/>
            <a:ext cx="9303489" cy="60392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7917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169042" y="489098"/>
            <a:ext cx="9080205" cy="59117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8762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b="1" dirty="0">
                <a:solidFill>
                  <a:schemeClr val="tx1"/>
                </a:solidFill>
                <a:cs typeface="2  Titr" pitchFamily="2" charset="-78"/>
              </a:rPr>
              <a:t>دروس </a:t>
            </a:r>
            <a:r>
              <a:rPr lang="ar-SA" sz="3200" b="1" dirty="0" smtClean="0">
                <a:solidFill>
                  <a:schemeClr val="tx1"/>
                </a:solidFill>
                <a:cs typeface="2  Titr" pitchFamily="2" charset="-78"/>
              </a:rPr>
              <a:t>مهارت</a:t>
            </a:r>
            <a:r>
              <a:rPr lang="fa-IR" sz="3200" b="1" dirty="0" smtClean="0">
                <a:solidFill>
                  <a:schemeClr val="tx1"/>
                </a:solidFill>
                <a:cs typeface="2  Titr" pitchFamily="2" charset="-78"/>
              </a:rPr>
              <a:t>های</a:t>
            </a:r>
            <a:r>
              <a:rPr lang="ar-SA" sz="3200" b="1" dirty="0" smtClean="0">
                <a:solidFill>
                  <a:schemeClr val="tx1"/>
                </a:solidFill>
                <a:cs typeface="2  Titr" pitchFamily="2" charset="-78"/>
              </a:rPr>
              <a:t> مشترک</a:t>
            </a:r>
            <a:r>
              <a:rPr lang="fa-IR" sz="3200" b="1"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2"/>
            <a:ext cx="9791090" cy="199322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dirty="0">
                <a:cs typeface="2  Titr" pitchFamily="2" charset="-78"/>
              </a:rPr>
              <a:t>مشتمل بر دروسي است كه مهارت‌ها و شايستگي‌هاي محيطي را مانند اخلاق حرفه‌اي، ايمني و بهداشت كار، كارآفريني، گزارش نويسي و مكاتبات اداري و بازرگاني، مهارت‌هاي رايانه، سرپرستي و روابط كار ارتقاء مي‌بخشد. دروس مهارت مشترک قابل ارائه به غیر از نیم‌سال اول تحصیلی می‌باشد.</a:t>
            </a:r>
            <a:r>
              <a:rPr lang="fa-IR" sz="1800" b="1" dirty="0">
                <a:cs typeface="2  Titr" pitchFamily="2" charset="-78"/>
              </a:rPr>
              <a:t> </a:t>
            </a:r>
            <a:r>
              <a:rPr lang="fa-IR" sz="1800" b="1" dirty="0">
                <a:solidFill>
                  <a:srgbClr val="C00000"/>
                </a:solidFill>
                <a:cs typeface="2  Titr" pitchFamily="2" charset="-78"/>
              </a:rPr>
              <a:t>(دانشجوی دارای معادل‌سازی، در ترم اول امکان اخذ درس مهارت مشترک را دارد.)</a:t>
            </a:r>
            <a:endParaRPr lang="en-US" sz="1800" dirty="0">
              <a:solidFill>
                <a:srgbClr val="C00000"/>
              </a:solidFill>
              <a:cs typeface="2  Titr"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4445" y="3884428"/>
            <a:ext cx="4634299" cy="2216888"/>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7936744" y="3141545"/>
            <a:ext cx="3029700"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b="1" dirty="0" smtClean="0">
                <a:solidFill>
                  <a:schemeClr val="tx1"/>
                </a:solidFill>
                <a:cs typeface="2  Titr" pitchFamily="2" charset="-78"/>
              </a:rPr>
              <a:t>                    دوره کاردانی</a:t>
            </a:r>
            <a:endParaRPr lang="en-US" dirty="0">
              <a:solidFill>
                <a:schemeClr val="tx1"/>
              </a:solidFill>
              <a:cs typeface="2  Titr" pitchFamily="2" charset="-78"/>
            </a:endParaRPr>
          </a:p>
        </p:txBody>
      </p:sp>
      <p:sp>
        <p:nvSpPr>
          <p:cNvPr id="7" name="Rectangle 6"/>
          <p:cNvSpPr/>
          <p:nvPr/>
        </p:nvSpPr>
        <p:spPr>
          <a:xfrm>
            <a:off x="2679647" y="3120280"/>
            <a:ext cx="3029700"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fa-IR" b="1" dirty="0" smtClean="0">
                <a:solidFill>
                  <a:schemeClr val="tx1"/>
                </a:solidFill>
                <a:cs typeface="2  Titr" pitchFamily="2" charset="-78"/>
              </a:rPr>
              <a:t>              </a:t>
            </a:r>
            <a:r>
              <a:rPr lang="fa-IR" b="1" smtClean="0">
                <a:solidFill>
                  <a:schemeClr val="tx1"/>
                </a:solidFill>
                <a:cs typeface="2  Titr" pitchFamily="2" charset="-78"/>
              </a:rPr>
              <a:t>دوره کارشناسی </a:t>
            </a:r>
            <a:endParaRPr lang="en-US" dirty="0">
              <a:solidFill>
                <a:schemeClr val="tx1"/>
              </a:solidFill>
              <a:cs typeface="2  Titr" pitchFamily="2" charset="-78"/>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0160" y="3872152"/>
            <a:ext cx="5063039" cy="22173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351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down)">
                                      <p:cBhvr>
                                        <p:cTn id="35" dur="580">
                                          <p:stCondLst>
                                            <p:cond delay="0"/>
                                          </p:stCondLst>
                                        </p:cTn>
                                        <p:tgtEl>
                                          <p:spTgt spid="7"/>
                                        </p:tgtEl>
                                      </p:cBhvr>
                                    </p:animEffect>
                                    <p:anim calcmode="lin" valueType="num">
                                      <p:cBhvr>
                                        <p:cTn id="3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1" dur="26">
                                          <p:stCondLst>
                                            <p:cond delay="650"/>
                                          </p:stCondLst>
                                        </p:cTn>
                                        <p:tgtEl>
                                          <p:spTgt spid="7"/>
                                        </p:tgtEl>
                                      </p:cBhvr>
                                      <p:to x="100000" y="60000"/>
                                    </p:animScale>
                                    <p:animScale>
                                      <p:cBhvr>
                                        <p:cTn id="42" dur="166" decel="50000">
                                          <p:stCondLst>
                                            <p:cond delay="676"/>
                                          </p:stCondLst>
                                        </p:cTn>
                                        <p:tgtEl>
                                          <p:spTgt spid="7"/>
                                        </p:tgtEl>
                                      </p:cBhvr>
                                      <p:to x="100000" y="100000"/>
                                    </p:animScale>
                                    <p:animScale>
                                      <p:cBhvr>
                                        <p:cTn id="43" dur="26">
                                          <p:stCondLst>
                                            <p:cond delay="1312"/>
                                          </p:stCondLst>
                                        </p:cTn>
                                        <p:tgtEl>
                                          <p:spTgt spid="7"/>
                                        </p:tgtEl>
                                      </p:cBhvr>
                                      <p:to x="100000" y="80000"/>
                                    </p:animScale>
                                    <p:animScale>
                                      <p:cBhvr>
                                        <p:cTn id="44" dur="166" decel="50000">
                                          <p:stCondLst>
                                            <p:cond delay="1338"/>
                                          </p:stCondLst>
                                        </p:cTn>
                                        <p:tgtEl>
                                          <p:spTgt spid="7"/>
                                        </p:tgtEl>
                                      </p:cBhvr>
                                      <p:to x="100000" y="100000"/>
                                    </p:animScale>
                                    <p:animScale>
                                      <p:cBhvr>
                                        <p:cTn id="45" dur="26">
                                          <p:stCondLst>
                                            <p:cond delay="1642"/>
                                          </p:stCondLst>
                                        </p:cTn>
                                        <p:tgtEl>
                                          <p:spTgt spid="7"/>
                                        </p:tgtEl>
                                      </p:cBhvr>
                                      <p:to x="100000" y="90000"/>
                                    </p:animScale>
                                    <p:animScale>
                                      <p:cBhvr>
                                        <p:cTn id="46" dur="166" decel="50000">
                                          <p:stCondLst>
                                            <p:cond delay="1668"/>
                                          </p:stCondLst>
                                        </p:cTn>
                                        <p:tgtEl>
                                          <p:spTgt spid="7"/>
                                        </p:tgtEl>
                                      </p:cBhvr>
                                      <p:to x="100000" y="100000"/>
                                    </p:animScale>
                                    <p:animScale>
                                      <p:cBhvr>
                                        <p:cTn id="47" dur="26">
                                          <p:stCondLst>
                                            <p:cond delay="1808"/>
                                          </p:stCondLst>
                                        </p:cTn>
                                        <p:tgtEl>
                                          <p:spTgt spid="7"/>
                                        </p:tgtEl>
                                      </p:cBhvr>
                                      <p:to x="100000" y="95000"/>
                                    </p:animScale>
                                    <p:animScale>
                                      <p:cBhvr>
                                        <p:cTn id="48" dur="166" decel="50000">
                                          <p:stCondLst>
                                            <p:cond delay="1834"/>
                                          </p:stCondLst>
                                        </p:cTn>
                                        <p:tgtEl>
                                          <p:spTgt spid="7"/>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randombar(horizontal)">
                                      <p:cBhvr>
                                        <p:cTn id="53" dur="500"/>
                                        <p:tgtEl>
                                          <p:spTgt spid="8"/>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randombar(horizontal)">
                                      <p:cBhvr>
                                        <p:cTn id="5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دروس </a:t>
            </a:r>
            <a:r>
              <a:rPr lang="ar-SA" sz="3200" dirty="0" smtClean="0">
                <a:solidFill>
                  <a:schemeClr val="tx1"/>
                </a:solidFill>
                <a:cs typeface="2  Titr" pitchFamily="2" charset="-78"/>
              </a:rPr>
              <a:t>جبرانی</a:t>
            </a:r>
            <a:r>
              <a:rPr lang="fa-IR" sz="3200"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44444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solidFill>
                  <a:srgbClr val="C00000"/>
                </a:solidFill>
                <a:cs typeface="2  Titr" pitchFamily="2" charset="-78"/>
              </a:rPr>
              <a:t>ماده 15-</a:t>
            </a:r>
            <a:r>
              <a:rPr lang="fa-IR" sz="1800" b="1" dirty="0">
                <a:cs typeface="2  Titr" pitchFamily="2" charset="-78"/>
              </a:rPr>
              <a:t> </a:t>
            </a:r>
            <a:r>
              <a:rPr lang="fa-IR" sz="1800" dirty="0">
                <a:cs typeface="2  Titr" pitchFamily="2" charset="-78"/>
              </a:rPr>
              <a:t>دروسي است كه به </a:t>
            </a:r>
            <a:r>
              <a:rPr lang="fa-IR" sz="1800" dirty="0">
                <a:solidFill>
                  <a:srgbClr val="C00000"/>
                </a:solidFill>
                <a:cs typeface="2  Titr" pitchFamily="2" charset="-78"/>
              </a:rPr>
              <a:t>تشخیص گروه آموزشي و تاييد شورای مركز</a:t>
            </a:r>
            <a:r>
              <a:rPr lang="fa-IR" sz="1800" dirty="0">
                <a:cs typeface="2  Titr" pitchFamily="2" charset="-78"/>
              </a:rPr>
              <a:t> گذراندن آن براي رفع كمبود دانش يا مهارت دانشجو، در صورت غیر مرتبط بودن رشته مقطع کارشناسی با مدرک کاردانی در آغاز دوره تحصيلي مربوطه ضروري است.</a:t>
            </a:r>
            <a:endParaRPr lang="en-US" sz="1800" dirty="0">
              <a:cs typeface="2  Titr" pitchFamily="2" charset="-78"/>
            </a:endParaRPr>
          </a:p>
          <a:p>
            <a:pPr algn="just" rtl="1">
              <a:lnSpc>
                <a:spcPct val="200000"/>
              </a:lnSpc>
            </a:pPr>
            <a:r>
              <a:rPr lang="fa-IR" sz="1800" dirty="0">
                <a:cs typeface="2  Titr" pitchFamily="2" charset="-78"/>
              </a:rPr>
              <a:t> تعداد واحدهاي جبراني، با تشخيص گروه آموزشي و تاييد شوراي مركز براي دوره کارشناسی ناپیوسته </a:t>
            </a:r>
            <a:r>
              <a:rPr lang="fa-IR" sz="1800" dirty="0">
                <a:solidFill>
                  <a:srgbClr val="C00000"/>
                </a:solidFill>
                <a:cs typeface="2  Titr" pitchFamily="2" charset="-78"/>
              </a:rPr>
              <a:t>حداکثر 6 واحد </a:t>
            </a:r>
            <a:r>
              <a:rPr lang="fa-IR" sz="1800" dirty="0">
                <a:cs typeface="2  Titr" pitchFamily="2" charset="-78"/>
              </a:rPr>
              <a:t>از بین دروس سرفصل مصوب می‌باشد و نمره درس جبرانی در میانگین نیم‌سال و کل محاسبه نمی‌شود.</a:t>
            </a:r>
            <a:endParaRPr lang="en-US" sz="2000" dirty="0">
              <a:cs typeface="2  Titr" pitchFamily="2" charset="-78"/>
            </a:endParaRPr>
          </a:p>
        </p:txBody>
      </p:sp>
    </p:spTree>
    <p:extLst>
      <p:ext uri="{BB962C8B-B14F-4D97-AF65-F5344CB8AC3E}">
        <p14:creationId xmlns:p14="http://schemas.microsoft.com/office/powerpoint/2010/main" val="410295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دروس </a:t>
            </a:r>
            <a:r>
              <a:rPr lang="ar-SA" sz="3200" dirty="0" smtClean="0">
                <a:solidFill>
                  <a:schemeClr val="tx1"/>
                </a:solidFill>
                <a:cs typeface="2  Titr" pitchFamily="2" charset="-78"/>
              </a:rPr>
              <a:t>جبرانی</a:t>
            </a:r>
            <a:r>
              <a:rPr lang="fa-IR" sz="3200"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44444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600" b="1" dirty="0">
                <a:solidFill>
                  <a:srgbClr val="C00000"/>
                </a:solidFill>
                <a:cs typeface="2  Titr" pitchFamily="2" charset="-78"/>
              </a:rPr>
              <a:t>تبصره 1-</a:t>
            </a:r>
            <a:r>
              <a:rPr lang="fa-IR" sz="1600" dirty="0">
                <a:solidFill>
                  <a:srgbClr val="C00000"/>
                </a:solidFill>
                <a:cs typeface="2  Titr" pitchFamily="2" charset="-78"/>
              </a:rPr>
              <a:t> </a:t>
            </a:r>
            <a:r>
              <a:rPr lang="fa-IR" sz="1600" dirty="0">
                <a:cs typeface="2  Titr" pitchFamily="2" charset="-78"/>
              </a:rPr>
              <a:t>مرکز آموزش اختیار دارد برای دانش‌آموختگان کاردانی پیوسته (فاقد مدرک پیش‌دانشگاهی) که معدل کل آن‌ها </a:t>
            </a:r>
            <a:r>
              <a:rPr lang="fa-IR" sz="1600" dirty="0">
                <a:solidFill>
                  <a:srgbClr val="C00000"/>
                </a:solidFill>
                <a:cs typeface="2  Titr" pitchFamily="2" charset="-78"/>
              </a:rPr>
              <a:t>زیر 14 </a:t>
            </a:r>
            <a:r>
              <a:rPr lang="fa-IR" sz="1600" dirty="0">
                <a:cs typeface="2  Titr" pitchFamily="2" charset="-78"/>
              </a:rPr>
              <a:t>است و در دوره </a:t>
            </a:r>
            <a:r>
              <a:rPr lang="fa-IR" sz="1600" dirty="0" smtClean="0">
                <a:cs typeface="2  Titr" pitchFamily="2" charset="-78"/>
              </a:rPr>
              <a:t>کارشناسی ناپیوسته </a:t>
            </a:r>
            <a:r>
              <a:rPr lang="fa-IR" sz="1600" dirty="0">
                <a:cs typeface="2  Titr" pitchFamily="2" charset="-78"/>
              </a:rPr>
              <a:t>در </a:t>
            </a:r>
            <a:r>
              <a:rPr lang="fa-IR" sz="1600" dirty="0" smtClean="0">
                <a:cs typeface="2  Titr" pitchFamily="2" charset="-78"/>
              </a:rPr>
              <a:t>رشته غیر </a:t>
            </a:r>
            <a:r>
              <a:rPr lang="fa-IR" sz="1600" dirty="0">
                <a:cs typeface="2  Titr" pitchFamily="2" charset="-78"/>
              </a:rPr>
              <a:t>مرتبط (بر اساس سرفصل دروس مصوب)  پذیرفته شده‌اند، حداکثر </a:t>
            </a:r>
            <a:r>
              <a:rPr lang="fa-IR" sz="1600" dirty="0">
                <a:solidFill>
                  <a:srgbClr val="C00000"/>
                </a:solidFill>
                <a:cs typeface="2  Titr" pitchFamily="2" charset="-78"/>
              </a:rPr>
              <a:t>20 واحد درسی </a:t>
            </a:r>
            <a:r>
              <a:rPr lang="fa-IR" sz="1600" dirty="0">
                <a:cs typeface="2  Titr" pitchFamily="2" charset="-78"/>
              </a:rPr>
              <a:t>جبرانی ارائه کند. نمره این دروس در میانگین نیم‌سال و کل محاسبه نمی‌شود.</a:t>
            </a:r>
            <a:endParaRPr lang="en-US" sz="1600" dirty="0">
              <a:cs typeface="2  Titr" pitchFamily="2" charset="-78"/>
            </a:endParaRPr>
          </a:p>
          <a:p>
            <a:pPr algn="just" rtl="1">
              <a:lnSpc>
                <a:spcPct val="200000"/>
              </a:lnSpc>
            </a:pPr>
            <a:r>
              <a:rPr lang="fa-IR" sz="1600" b="1" dirty="0">
                <a:solidFill>
                  <a:srgbClr val="C00000"/>
                </a:solidFill>
                <a:cs typeface="2  Titr" pitchFamily="2" charset="-78"/>
              </a:rPr>
              <a:t>تبصره 2-</a:t>
            </a:r>
            <a:r>
              <a:rPr lang="fa-IR" sz="1600" b="1" dirty="0">
                <a:cs typeface="2  Titr" pitchFamily="2" charset="-78"/>
              </a:rPr>
              <a:t> </a:t>
            </a:r>
            <a:r>
              <a:rPr lang="fa-IR" sz="1600" dirty="0">
                <a:cs typeface="2  Titr" pitchFamily="2" charset="-78"/>
              </a:rPr>
              <a:t>تسهیلات </a:t>
            </a:r>
            <a:r>
              <a:rPr lang="fa-IR" sz="1600" dirty="0">
                <a:solidFill>
                  <a:srgbClr val="C00000"/>
                </a:solidFill>
                <a:cs typeface="2  Titr" pitchFamily="2" charset="-78"/>
              </a:rPr>
              <a:t>ماده 15 و تبصره 1 </a:t>
            </a:r>
            <a:r>
              <a:rPr lang="fa-IR" sz="1600" dirty="0">
                <a:cs typeface="2  Titr" pitchFamily="2" charset="-78"/>
              </a:rPr>
              <a:t>شامل دانشجویانی که به دلیل تقلب و یا حکم شورای انضباطی بدوی واحد استانی، نمره مردودی دریافت می‌کنند، نمی‌شود.</a:t>
            </a:r>
            <a:endParaRPr lang="en-US" sz="1600" dirty="0">
              <a:cs typeface="2  Titr" pitchFamily="2" charset="-78"/>
            </a:endParaRPr>
          </a:p>
          <a:p>
            <a:pPr algn="just" rtl="1">
              <a:lnSpc>
                <a:spcPct val="200000"/>
              </a:lnSpc>
            </a:pPr>
            <a:r>
              <a:rPr lang="fa-IR" sz="1600" b="1" dirty="0">
                <a:solidFill>
                  <a:srgbClr val="C00000"/>
                </a:solidFill>
                <a:cs typeface="2  Titr" pitchFamily="2" charset="-78"/>
              </a:rPr>
              <a:t>تبصره 3- </a:t>
            </a:r>
            <a:r>
              <a:rPr lang="fa-IR" sz="1600" dirty="0">
                <a:cs typeface="2  Titr" pitchFamily="2" charset="-78"/>
              </a:rPr>
              <a:t>ادغام کلاس‌های واحدهای درسی جبرانی دوره کارشناسی که در رشته متناظر مقطع کاردانی نیز وجود داشته باشد و از نظر تعداد واحد با هم برابرند با تایید گروه آموزشی مربوطه بلامانع </a:t>
            </a:r>
            <a:r>
              <a:rPr lang="fa-IR" sz="1600" dirty="0" smtClean="0">
                <a:cs typeface="2  Titr" pitchFamily="2" charset="-78"/>
              </a:rPr>
              <a:t>است.</a:t>
            </a:r>
            <a:endParaRPr lang="en-US" sz="1600" dirty="0">
              <a:cs typeface="2  Titr" pitchFamily="2" charset="-78"/>
            </a:endParaRPr>
          </a:p>
        </p:txBody>
      </p:sp>
    </p:spTree>
    <p:extLst>
      <p:ext uri="{BB962C8B-B14F-4D97-AF65-F5344CB8AC3E}">
        <p14:creationId xmlns:p14="http://schemas.microsoft.com/office/powerpoint/2010/main" val="37188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رهبری-علمی کاربردی.jpg"/>
          <p:cNvPicPr>
            <a:picLocks noChangeAspect="1"/>
          </p:cNvPicPr>
          <p:nvPr/>
        </p:nvPicPr>
        <p:blipFill>
          <a:blip r:embed="rId2" cstate="print"/>
          <a:stretch>
            <a:fillRect/>
          </a:stretch>
        </p:blipFill>
        <p:spPr>
          <a:xfrm>
            <a:off x="1625598" y="188685"/>
            <a:ext cx="10406746" cy="6516915"/>
          </a:xfrm>
          <a:prstGeom prst="rect">
            <a:avLst/>
          </a:prstGeom>
        </p:spPr>
      </p:pic>
    </p:spTree>
    <p:extLst>
      <p:ext uri="{BB962C8B-B14F-4D97-AF65-F5344CB8AC3E}">
        <p14:creationId xmlns:p14="http://schemas.microsoft.com/office/powerpoint/2010/main" val="1864167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درس معرفی به </a:t>
            </a:r>
            <a:r>
              <a:rPr lang="ar-SA" sz="3200" dirty="0" smtClean="0">
                <a:solidFill>
                  <a:schemeClr val="tx1"/>
                </a:solidFill>
                <a:cs typeface="2  Titr" pitchFamily="2" charset="-78"/>
              </a:rPr>
              <a:t>استاد</a:t>
            </a:r>
            <a:r>
              <a:rPr lang="fa-IR" sz="3200"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cs typeface="2  Titr" pitchFamily="2" charset="-78"/>
              </a:rPr>
              <a:t>ماده14- </a:t>
            </a:r>
            <a:r>
              <a:rPr lang="fa-IR" sz="1800" dirty="0">
                <a:cs typeface="2  Titr" pitchFamily="2" charset="-78"/>
              </a:rPr>
              <a:t>در صورتي‌كه دانشجو در آخرین نیم‌سال تحصیلی برای دانش‌آموختگی </a:t>
            </a:r>
            <a:r>
              <a:rPr lang="fa-IR" sz="1800" dirty="0">
                <a:solidFill>
                  <a:srgbClr val="C00000"/>
                </a:solidFill>
                <a:cs typeface="2  Titr" pitchFamily="2" charset="-78"/>
              </a:rPr>
              <a:t>حداکثر دو درس نظری </a:t>
            </a:r>
            <a:r>
              <a:rPr lang="fa-IR" sz="1800" dirty="0">
                <a:cs typeface="2  Titr" pitchFamily="2" charset="-78"/>
              </a:rPr>
              <a:t>برای فراغت از تحصیل داشته باشد، با تایید شورای مرکز و با رعایت سقف واحدهای آن نیم‌سال (موضوع تبصره 1 </a:t>
            </a:r>
            <a:r>
              <a:rPr lang="fa-IR" sz="1800" b="1" dirty="0">
                <a:cs typeface="2  Titr" pitchFamily="2" charset="-78"/>
              </a:rPr>
              <a:t>ماده </a:t>
            </a:r>
            <a:r>
              <a:rPr lang="fa-IR" sz="1800" dirty="0">
                <a:cs typeface="2  Titr" pitchFamily="2" charset="-78"/>
              </a:rPr>
              <a:t> 12 و بند 5-1- تبصره 14 </a:t>
            </a:r>
            <a:r>
              <a:rPr lang="fa-IR" sz="1800" b="1" dirty="0">
                <a:cs typeface="2  Titr" pitchFamily="2" charset="-78"/>
              </a:rPr>
              <a:t>ماده</a:t>
            </a:r>
            <a:r>
              <a:rPr lang="fa-IR" sz="1800" dirty="0">
                <a:cs typeface="2  Titr" pitchFamily="2" charset="-78"/>
              </a:rPr>
              <a:t> 12و تبصره 1 </a:t>
            </a:r>
            <a:r>
              <a:rPr lang="fa-IR" sz="1800" b="1" dirty="0">
                <a:cs typeface="2  Titr" pitchFamily="2" charset="-78"/>
              </a:rPr>
              <a:t>ماده </a:t>
            </a:r>
            <a:r>
              <a:rPr lang="fa-IR" sz="1800" dirty="0">
                <a:cs typeface="2  Titr" pitchFamily="2" charset="-78"/>
              </a:rPr>
              <a:t> 13) می‌تواند </a:t>
            </a:r>
            <a:r>
              <a:rPr lang="fa-IR" sz="1800" dirty="0">
                <a:solidFill>
                  <a:srgbClr val="C00000"/>
                </a:solidFill>
                <a:cs typeface="2  Titr" pitchFamily="2" charset="-78"/>
              </a:rPr>
              <a:t>خارج از تاریخ امتحانات اعلام شده </a:t>
            </a:r>
            <a:r>
              <a:rPr lang="fa-IR" sz="1800" dirty="0">
                <a:cs typeface="2  Titr" pitchFamily="2" charset="-78"/>
              </a:rPr>
              <a:t>در تقویم آموزشی و بعد از ثبت نمرات تمامی دروس اخذ شده، درس یا دروس را به صورت معرفی به استاد انتخاب نماید. زمان ثبت نمره دروس معرفی به استاد ملاک تعیین تاریخ دانش­آموختگی خواهد بود.</a:t>
            </a:r>
            <a:endParaRPr lang="en-US" sz="1800" dirty="0">
              <a:cs typeface="2  Titr" pitchFamily="2" charset="-78"/>
            </a:endParaRPr>
          </a:p>
          <a:p>
            <a:pPr algn="just" rtl="1">
              <a:lnSpc>
                <a:spcPct val="200000"/>
              </a:lnSpc>
            </a:pPr>
            <a:r>
              <a:rPr lang="fa-IR" sz="1800" b="1" dirty="0">
                <a:cs typeface="2  Titr" pitchFamily="2" charset="-78"/>
              </a:rPr>
              <a:t>14-1-</a:t>
            </a:r>
            <a:r>
              <a:rPr lang="fa-IR" sz="1800" dirty="0">
                <a:cs typeface="2  Titr" pitchFamily="2" charset="-78"/>
              </a:rPr>
              <a:t> در صورتیکه دانشجو بیش از </a:t>
            </a:r>
            <a:r>
              <a:rPr lang="fa-IR" sz="1800" dirty="0">
                <a:solidFill>
                  <a:srgbClr val="C00000"/>
                </a:solidFill>
                <a:cs typeface="2  Titr" pitchFamily="2" charset="-78"/>
              </a:rPr>
              <a:t>24 واحد درسی </a:t>
            </a:r>
            <a:r>
              <a:rPr lang="fa-IR" sz="1800" dirty="0">
                <a:cs typeface="2  Titr" pitchFamily="2" charset="-78"/>
              </a:rPr>
              <a:t>برای دانش­آموختگی داشته باشد و معدل نیم‌سال قبل دانشجو </a:t>
            </a:r>
            <a:r>
              <a:rPr lang="fa-IR" sz="1800" dirty="0">
                <a:solidFill>
                  <a:srgbClr val="C00000"/>
                </a:solidFill>
                <a:cs typeface="2  Titr" pitchFamily="2" charset="-78"/>
              </a:rPr>
              <a:t>بالاتر از 17 </a:t>
            </a:r>
            <a:r>
              <a:rPr lang="fa-IR" sz="1800" dirty="0">
                <a:cs typeface="2  Titr" pitchFamily="2" charset="-78"/>
              </a:rPr>
              <a:t>باشد، دانشجو ترم آخر محسوب نشده  ولی می‌تواند در نیم‌سال بعد حداکثر تا </a:t>
            </a:r>
            <a:r>
              <a:rPr lang="fa-IR" sz="1800" dirty="0">
                <a:solidFill>
                  <a:srgbClr val="C00000"/>
                </a:solidFill>
                <a:cs typeface="2  Titr" pitchFamily="2" charset="-78"/>
              </a:rPr>
              <a:t>24 واحد درسی </a:t>
            </a:r>
            <a:r>
              <a:rPr lang="fa-IR" sz="1800" dirty="0">
                <a:cs typeface="2  Titr" pitchFamily="2" charset="-78"/>
              </a:rPr>
              <a:t>به شرط نداشتن درس کارورزی، با رعایت پیش‌نیاز دروس اخذ نماید. بعد از ثبت تمامی نمرات، دانشجو می‌تواند برای اخذ درس یا دروس معرفی به استاد  (حداکثر دو درس) در نیم‌سال تحصیلی و یا دوره تابستان بعدی اقدام نماید. زمان ثبت نمره دروس معرفی به استاد ملاک تعیین تاریخ دانش­آموختگی خواهد بود.</a:t>
            </a:r>
            <a:endParaRPr lang="en-US" sz="1800" dirty="0">
              <a:cs typeface="2  Titr" pitchFamily="2" charset="-78"/>
            </a:endParaRPr>
          </a:p>
          <a:p>
            <a:pPr algn="just" rtl="1">
              <a:lnSpc>
                <a:spcPct val="200000"/>
              </a:lnSpc>
            </a:pPr>
            <a:r>
              <a:rPr lang="fa-IR" sz="1800" b="1" dirty="0">
                <a:cs typeface="2  Titr" pitchFamily="2" charset="-78"/>
              </a:rPr>
              <a:t>14-2-</a:t>
            </a:r>
            <a:r>
              <a:rPr lang="fa-IR" sz="1800" dirty="0">
                <a:cs typeface="2  Titr" pitchFamily="2" charset="-78"/>
              </a:rPr>
              <a:t> در صورتی که دانشجو  بیش </a:t>
            </a:r>
            <a:r>
              <a:rPr lang="fa-IR" sz="1800" dirty="0">
                <a:solidFill>
                  <a:srgbClr val="C00000"/>
                </a:solidFill>
                <a:cs typeface="2  Titr" pitchFamily="2" charset="-78"/>
              </a:rPr>
              <a:t>از 24 واحد </a:t>
            </a:r>
            <a:r>
              <a:rPr lang="fa-IR" sz="1800" dirty="0">
                <a:cs typeface="2  Titr" pitchFamily="2" charset="-78"/>
              </a:rPr>
              <a:t>درسی برای دانش‌آموختگی داشته باشد و معدل ترم قبل دانشجو </a:t>
            </a:r>
            <a:r>
              <a:rPr lang="fa-IR" sz="1800" dirty="0">
                <a:solidFill>
                  <a:srgbClr val="C00000"/>
                </a:solidFill>
                <a:cs typeface="2  Titr" pitchFamily="2" charset="-78"/>
              </a:rPr>
              <a:t>کمتر از 17</a:t>
            </a:r>
            <a:r>
              <a:rPr lang="fa-IR" sz="1800" dirty="0">
                <a:cs typeface="2  Titr" pitchFamily="2" charset="-78"/>
              </a:rPr>
              <a:t> باشد دانشجو ترم آخر محسوب نشده و می‌‌بایست مطابق قوانین و مقررات آموزشی دروس باقی مانده را در نیم‌سال بعدی انتخاب واحد نماید. </a:t>
            </a:r>
            <a:endParaRPr lang="en-US" sz="1800" dirty="0">
              <a:cs typeface="2  Titr" pitchFamily="2" charset="-78"/>
            </a:endParaRPr>
          </a:p>
        </p:txBody>
      </p:sp>
    </p:spTree>
    <p:extLst>
      <p:ext uri="{BB962C8B-B14F-4D97-AF65-F5344CB8AC3E}">
        <p14:creationId xmlns:p14="http://schemas.microsoft.com/office/powerpoint/2010/main" val="342232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درس معرفی به استاد</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600" b="1" dirty="0">
                <a:cs typeface="2  Titr" pitchFamily="2" charset="-78"/>
              </a:rPr>
              <a:t>14-3- </a:t>
            </a:r>
            <a:r>
              <a:rPr lang="fa-IR" sz="1600" dirty="0">
                <a:solidFill>
                  <a:srgbClr val="C00000"/>
                </a:solidFill>
                <a:cs typeface="2  Titr" pitchFamily="2" charset="-78"/>
              </a:rPr>
              <a:t>دانشجوی قهرمان ورزشی </a:t>
            </a:r>
            <a:r>
              <a:rPr lang="fa-IR" sz="1600" dirty="0">
                <a:cs typeface="2  Titr" pitchFamily="2" charset="-78"/>
              </a:rPr>
              <a:t>مجاز خواهد بود به شرط حضور در اردو یا مسابقات و دارا بودن سایر شرایط قانونی در آخرین نیم‌سال برای دانش‌آموختگی، حداکثر سه عنوان درسی تا سقف 6 واحد را به شکل معرفی به استاد در آن  نیم‌سال یا تابستان بگذراند.</a:t>
            </a:r>
            <a:endParaRPr lang="en-US" sz="1600" dirty="0">
              <a:cs typeface="2  Titr" pitchFamily="2" charset="-78"/>
            </a:endParaRPr>
          </a:p>
          <a:p>
            <a:pPr algn="just" rtl="1">
              <a:lnSpc>
                <a:spcPct val="200000"/>
              </a:lnSpc>
            </a:pPr>
            <a:r>
              <a:rPr lang="fa-IR" sz="1600" b="1" dirty="0">
                <a:cs typeface="2  Titr" pitchFamily="2" charset="-78"/>
              </a:rPr>
              <a:t>تبصره 1</a:t>
            </a:r>
            <a:r>
              <a:rPr lang="fa-IR" sz="1600" dirty="0">
                <a:cs typeface="2  Titr" pitchFamily="2" charset="-78"/>
              </a:rPr>
              <a:t>- چنانچه دانشجویی قبلاً یک درس نظری- عملی را اخذ ولی </a:t>
            </a:r>
            <a:r>
              <a:rPr lang="fa-IR" sz="1600" dirty="0">
                <a:solidFill>
                  <a:srgbClr val="C00000"/>
                </a:solidFill>
                <a:cs typeface="2  Titr" pitchFamily="2" charset="-78"/>
              </a:rPr>
              <a:t>نمره قبولی کسب نکند </a:t>
            </a:r>
            <a:r>
              <a:rPr lang="fa-IR" sz="1600" dirty="0">
                <a:cs typeface="2  Titr" pitchFamily="2" charset="-78"/>
              </a:rPr>
              <a:t>اما دوره عملی درس فوق را گذرانده باشد، می‌تواند با رعایت مفاد این ماده، بخش نظری آن درس را به صورت </a:t>
            </a:r>
            <a:r>
              <a:rPr lang="fa-IR" sz="1600" dirty="0">
                <a:solidFill>
                  <a:srgbClr val="C00000"/>
                </a:solidFill>
                <a:cs typeface="2  Titr" pitchFamily="2" charset="-78"/>
              </a:rPr>
              <a:t>معرفی به استاد</a:t>
            </a:r>
            <a:r>
              <a:rPr lang="fa-IR" sz="1600" dirty="0">
                <a:cs typeface="2  Titr" pitchFamily="2" charset="-78"/>
              </a:rPr>
              <a:t> اخذ نماید. رای شورای مرکز در این خصوص </a:t>
            </a:r>
            <a:r>
              <a:rPr lang="fa-IR" sz="1600" dirty="0">
                <a:solidFill>
                  <a:srgbClr val="C00000"/>
                </a:solidFill>
                <a:cs typeface="2  Titr" pitchFamily="2" charset="-78"/>
              </a:rPr>
              <a:t>الزامی</a:t>
            </a:r>
            <a:r>
              <a:rPr lang="fa-IR" sz="1600" dirty="0">
                <a:cs typeface="2  Titr" pitchFamily="2" charset="-78"/>
              </a:rPr>
              <a:t> می‌باشد.</a:t>
            </a:r>
            <a:endParaRPr lang="en-US" sz="1600" dirty="0">
              <a:cs typeface="2  Titr" pitchFamily="2" charset="-78"/>
            </a:endParaRPr>
          </a:p>
          <a:p>
            <a:pPr algn="just" rtl="1">
              <a:lnSpc>
                <a:spcPct val="200000"/>
              </a:lnSpc>
            </a:pPr>
            <a:r>
              <a:rPr lang="fa-IR" sz="1600" b="1" dirty="0">
                <a:cs typeface="2  Titr" pitchFamily="2" charset="-78"/>
              </a:rPr>
              <a:t>تبصره 2- </a:t>
            </a:r>
            <a:r>
              <a:rPr lang="fa-IR" sz="1600" dirty="0">
                <a:cs typeface="2  Titr" pitchFamily="2" charset="-78"/>
              </a:rPr>
              <a:t>دانشجویان برای فراغت از تحصیل می‌توانند ضمن رعایت مفاد تبصره 1، یک درس باقی‌مانده نظری را نیز به صورت معرفی به استاد اخذ نمایند.</a:t>
            </a:r>
            <a:endParaRPr lang="en-US" sz="1600" dirty="0">
              <a:cs typeface="2  Titr" pitchFamily="2" charset="-78"/>
            </a:endParaRPr>
          </a:p>
          <a:p>
            <a:pPr algn="just" rtl="1">
              <a:lnSpc>
                <a:spcPct val="200000"/>
              </a:lnSpc>
            </a:pPr>
            <a:r>
              <a:rPr lang="fa-IR" sz="1600" b="1" dirty="0">
                <a:cs typeface="2  Titr" pitchFamily="2" charset="-78"/>
              </a:rPr>
              <a:t>تبصره 3-</a:t>
            </a:r>
            <a:r>
              <a:rPr lang="fa-IR" sz="1600" dirty="0">
                <a:cs typeface="2  Titr" pitchFamily="2" charset="-78"/>
              </a:rPr>
              <a:t> اخذ معرفی به استاد درس نظری- عملی که قبلاً دارای غیبت موجه، غیرموجه، نمره صفر، حذف پزشکی، حذف اضطراری و یا حکم شورای انضباطی (نمره 25/0) می‌باشد، </a:t>
            </a:r>
            <a:r>
              <a:rPr lang="fa-IR" sz="1600" dirty="0">
                <a:solidFill>
                  <a:srgbClr val="C00000"/>
                </a:solidFill>
                <a:cs typeface="2  Titr" pitchFamily="2" charset="-78"/>
              </a:rPr>
              <a:t>امکان‌پذیر نیست</a:t>
            </a:r>
            <a:r>
              <a:rPr lang="fa-IR" sz="1600" dirty="0">
                <a:cs typeface="2  Titr" pitchFamily="2" charset="-78"/>
              </a:rPr>
              <a:t>.</a:t>
            </a:r>
            <a:endParaRPr lang="en-US" sz="1600" dirty="0">
              <a:cs typeface="2  Titr" pitchFamily="2" charset="-78"/>
            </a:endParaRPr>
          </a:p>
          <a:p>
            <a:pPr algn="just" rtl="1">
              <a:lnSpc>
                <a:spcPct val="200000"/>
              </a:lnSpc>
            </a:pPr>
            <a:r>
              <a:rPr lang="fa-IR" sz="1600" b="1" dirty="0">
                <a:cs typeface="2  Titr" pitchFamily="2" charset="-78"/>
              </a:rPr>
              <a:t>تبصره 4</a:t>
            </a:r>
            <a:r>
              <a:rPr lang="fa-IR" sz="1600" dirty="0">
                <a:cs typeface="2  Titr" pitchFamily="2" charset="-78"/>
              </a:rPr>
              <a:t>- مدیران گروه به نحوی برای ترم­بندی دانشجویان برنامه­ریزی نمایند تا هیچ یک از دروس عملی و یا نظری ـ عملی برای ارائه به صورت معرفی به استاد در پایان دوره باقی نماند. </a:t>
            </a:r>
            <a:endParaRPr lang="en-US" sz="1600" dirty="0">
              <a:cs typeface="2  Titr" pitchFamily="2" charset="-78"/>
            </a:endParaRPr>
          </a:p>
        </p:txBody>
      </p:sp>
    </p:spTree>
    <p:extLst>
      <p:ext uri="{BB962C8B-B14F-4D97-AF65-F5344CB8AC3E}">
        <p14:creationId xmlns:p14="http://schemas.microsoft.com/office/powerpoint/2010/main" val="3307667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درس معرفی به استاد</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solidFill>
                  <a:srgbClr val="C00000"/>
                </a:solidFill>
                <a:cs typeface="2  Titr" pitchFamily="2" charset="-78"/>
              </a:rPr>
              <a:t>تبصره 5- </a:t>
            </a:r>
            <a:r>
              <a:rPr lang="fa-IR" sz="1800" dirty="0">
                <a:cs typeface="2  Titr" pitchFamily="2" charset="-78"/>
              </a:rPr>
              <a:t>دانشجو موظف است پس از اطمینان از گذراندن کلیه دروس دوره، تقاضای خود را به آموزش مرکز تحویل نماید. آموزش مرکز پس از ثبت نمرات دروس دانشجو در سامانه آموزشی دانشگاه و بررسی تمامی سوابق تحصیلی و محرز شدن موضوع </a:t>
            </a:r>
            <a:r>
              <a:rPr lang="fa-IR" sz="1800" dirty="0">
                <a:solidFill>
                  <a:srgbClr val="C00000"/>
                </a:solidFill>
                <a:cs typeface="2  Titr" pitchFamily="2" charset="-78"/>
              </a:rPr>
              <a:t>ماده 14 </a:t>
            </a:r>
            <a:r>
              <a:rPr lang="fa-IR" sz="1800" dirty="0">
                <a:cs typeface="2  Titr" pitchFamily="2" charset="-78"/>
              </a:rPr>
              <a:t>می­بایست حداکثر ظرف مدت یک هفته از تاریخ درخواست دانشجو، وی را با هماهنگی مدیرگروه و معاون آموزشی مرکز به مدرس واجد شرایط معرفی و نسبت به ثبت دروس معرفی به استاد دانشجو در سامانه آموزشی اقدام نماید. نمره درس می‌بایست حداکثر ظرف مدت 30 روز از تاریخ برگزاری امتحان درس معرفی به استاد توسط مدرس، به آموزش اعلام و در سامانه آموزشی ثبت گردد. در صورت عدم ثبت نمره توسط مدرس، درس مذکور غیبت موجه یا غیرموجه با تایید شورای مرکز درج شده و دانشجو می‌بایست نسبت به انتخاب واحد و یا اخذ مجدد بصورت معرفی به استاد اقدام نماید. نمره اعلام شده نهایی و غیرقابل تغییر است. رعایت سقف سنوات تحصیلی برای اخذ درس به صورت معرفی به استاد الزامی بوده و چنانچه سنوات مجاز به اتمام رسیده باشد، اخذ مجوز از مراجع ذیربط الزامی است. </a:t>
            </a:r>
            <a:endParaRPr lang="en-US" sz="1800" dirty="0">
              <a:cs typeface="2  Titr" pitchFamily="2" charset="-78"/>
            </a:endParaRPr>
          </a:p>
        </p:txBody>
      </p:sp>
    </p:spTree>
    <p:extLst>
      <p:ext uri="{BB962C8B-B14F-4D97-AF65-F5344CB8AC3E}">
        <p14:creationId xmlns:p14="http://schemas.microsoft.com/office/powerpoint/2010/main" val="417894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درس معرفی به استاد</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r>
              <a:rPr lang="fa-IR" sz="1800" b="1" dirty="0">
                <a:solidFill>
                  <a:srgbClr val="C00000"/>
                </a:solidFill>
                <a:cs typeface="2  Titr" pitchFamily="2" charset="-78"/>
              </a:rPr>
              <a:t>تبصره 6-</a:t>
            </a:r>
            <a:r>
              <a:rPr lang="fa-IR" sz="1800" dirty="0">
                <a:solidFill>
                  <a:srgbClr val="C00000"/>
                </a:solidFill>
                <a:cs typeface="2  Titr" pitchFamily="2" charset="-78"/>
              </a:rPr>
              <a:t> </a:t>
            </a:r>
            <a:r>
              <a:rPr lang="fa-IR" sz="1800" dirty="0">
                <a:cs typeface="2  Titr" pitchFamily="2" charset="-78"/>
              </a:rPr>
              <a:t>مدرس درس موظف است </a:t>
            </a:r>
            <a:r>
              <a:rPr lang="fa-IR" sz="1800" dirty="0">
                <a:solidFill>
                  <a:srgbClr val="C00000"/>
                </a:solidFill>
                <a:cs typeface="2  Titr" pitchFamily="2" charset="-78"/>
              </a:rPr>
              <a:t>در تاریخ اعلام شده و به طور رسمی </a:t>
            </a:r>
            <a:r>
              <a:rPr lang="fa-IR" sz="1800" dirty="0">
                <a:cs typeface="2  Titr" pitchFamily="2" charset="-78"/>
              </a:rPr>
              <a:t>با نظارت آموزش مرکز نسبت به برگزاری امتحان درس معرفی به استاد (به صورت کتبی) اقدام و نمره و برگه امتحان دانشجو را به دایره امتحانات مرکز تحویل دهد. دانشجو موظف است طبق برنامه‌ای که آموزش با هماهنگی مدرس مشخص می‌کند، نسبت به شرکت در جلسه امتحان اقدام نماید</a:t>
            </a:r>
            <a:r>
              <a:rPr lang="fa-IR" sz="1800" dirty="0" smtClean="0">
                <a:cs typeface="2  Titr" pitchFamily="2" charset="-78"/>
              </a:rPr>
              <a:t>.</a:t>
            </a:r>
          </a:p>
          <a:p>
            <a:pPr algn="just" rtl="1">
              <a:lnSpc>
                <a:spcPct val="150000"/>
              </a:lnSpc>
            </a:pPr>
            <a:r>
              <a:rPr lang="fa-IR" sz="1800" b="1" dirty="0">
                <a:solidFill>
                  <a:srgbClr val="C00000"/>
                </a:solidFill>
                <a:cs typeface="2  Titr" pitchFamily="2" charset="-78"/>
              </a:rPr>
              <a:t>تبصره 7- </a:t>
            </a:r>
            <a:r>
              <a:rPr lang="fa-IR" sz="1800" dirty="0">
                <a:cs typeface="2  Titr" pitchFamily="2" charset="-78"/>
              </a:rPr>
              <a:t>چنانچه دانشجو در امتحان درس معرفی به استاد غیبت نماید یا نمره قبولی کسب نکند، غیبت یا نمره مردودی در سامانه آموزشی دانشگاه درج و همانند سایر دروس در کارنامه تحصیلی ثبت و اعمال می‌گردد. در این شرایط دانشجو می‌تواند به اخذ مجدد درس به صورت معرفی به استاد و پرداخت شهریه مجدد اقدام نماید، این‌گونه دانشجویان تا زمانی که </a:t>
            </a:r>
            <a:r>
              <a:rPr lang="fa-IR" sz="1800" dirty="0">
                <a:solidFill>
                  <a:srgbClr val="C00000"/>
                </a:solidFill>
                <a:cs typeface="2  Titr" pitchFamily="2" charset="-78"/>
              </a:rPr>
              <a:t>مشکل سنوات یا مشمولیت نظام وظیفه نداشته باشند</a:t>
            </a:r>
            <a:r>
              <a:rPr lang="fa-IR" sz="1800" dirty="0">
                <a:cs typeface="2  Titr" pitchFamily="2" charset="-78"/>
              </a:rPr>
              <a:t>، امکان اخذ درس، به صورت معرفی به استاد مجدد با پرداخت شهریه مربوط را دارند. در صورتیکه سنوات مجاز دانشجو به اتمام رسیده باشد، دانشجو باید در بازه  زمانی که شورای استان برای دانشجو تعیین می‌نماید برای اخذ درس به صورت معرفی به استاد اقدام نماید. </a:t>
            </a:r>
            <a:endParaRPr lang="fa-IR" sz="1800" dirty="0" smtClean="0">
              <a:cs typeface="2  Titr" pitchFamily="2" charset="-78"/>
            </a:endParaRPr>
          </a:p>
          <a:p>
            <a:pPr algn="just" rtl="1">
              <a:lnSpc>
                <a:spcPct val="150000"/>
              </a:lnSpc>
            </a:pPr>
            <a:r>
              <a:rPr lang="fa-IR" sz="1800" dirty="0">
                <a:solidFill>
                  <a:srgbClr val="C00000"/>
                </a:solidFill>
                <a:cs typeface="2  Titr" pitchFamily="2" charset="-78"/>
              </a:rPr>
              <a:t>تبصره 8- </a:t>
            </a:r>
            <a:r>
              <a:rPr lang="fa-IR" sz="1800" dirty="0">
                <a:cs typeface="2  Titr" pitchFamily="2" charset="-78"/>
              </a:rPr>
              <a:t>دانشجوی معرفی به استاد، ملزم به پرداخت شهریه ثابت و شهریه متغیر برابر مصوبات دانشگاه می‌باشد.</a:t>
            </a:r>
            <a:endParaRPr lang="en-US" sz="1800" dirty="0" smtClean="0">
              <a:cs typeface="2  Titr" pitchFamily="2" charset="-78"/>
            </a:endParaRPr>
          </a:p>
          <a:p>
            <a:pPr algn="just" rtl="1">
              <a:lnSpc>
                <a:spcPct val="150000"/>
              </a:lnSpc>
            </a:pPr>
            <a:endParaRPr lang="en-US" sz="1800" dirty="0">
              <a:cs typeface="2  Titr" pitchFamily="2" charset="-78"/>
            </a:endParaRPr>
          </a:p>
        </p:txBody>
      </p:sp>
    </p:spTree>
    <p:extLst>
      <p:ext uri="{BB962C8B-B14F-4D97-AF65-F5344CB8AC3E}">
        <p14:creationId xmlns:p14="http://schemas.microsoft.com/office/powerpoint/2010/main" val="230834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پیش نیاز</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solidFill>
                  <a:srgbClr val="C00000"/>
                </a:solidFill>
                <a:cs typeface="2  Titr" pitchFamily="2" charset="-78"/>
              </a:rPr>
              <a:t>درس پیش‌نیاز </a:t>
            </a:r>
            <a:r>
              <a:rPr lang="fa-IR" sz="1800" b="1" dirty="0">
                <a:cs typeface="2  Titr" pitchFamily="2" charset="-78"/>
              </a:rPr>
              <a:t>درسی است که برابر سرفصل مربوطه، باید قبل از انتخاب درس اصلی گذرانده شود.</a:t>
            </a:r>
          </a:p>
          <a:p>
            <a:pPr algn="just" rtl="1">
              <a:lnSpc>
                <a:spcPct val="200000"/>
              </a:lnSpc>
            </a:pPr>
            <a:r>
              <a:rPr lang="fa-IR" sz="1800" b="1" dirty="0">
                <a:cs typeface="2  Titr" pitchFamily="2" charset="-78"/>
              </a:rPr>
              <a:t> برای مثال در مراکز اموزش علمی کاربردی، در رشته حقوق: درس </a:t>
            </a:r>
            <a:r>
              <a:rPr lang="fa-IR" sz="1800" b="1" dirty="0">
                <a:solidFill>
                  <a:srgbClr val="C00000"/>
                </a:solidFill>
                <a:cs typeface="2  Titr" pitchFamily="2" charset="-78"/>
              </a:rPr>
              <a:t>"جرایم علیه اموال"</a:t>
            </a:r>
            <a:r>
              <a:rPr lang="fa-IR" sz="1800" b="1" dirty="0">
                <a:cs typeface="2  Titr" pitchFamily="2" charset="-78"/>
              </a:rPr>
              <a:t> </a:t>
            </a:r>
            <a:r>
              <a:rPr lang="fa-IR" sz="1800" b="1" dirty="0" smtClean="0">
                <a:cs typeface="2  Titr" pitchFamily="2" charset="-78"/>
              </a:rPr>
              <a:t>و یا </a:t>
            </a:r>
            <a:r>
              <a:rPr lang="fa-IR" sz="1800" b="1" dirty="0">
                <a:cs typeface="2  Titr" pitchFamily="2" charset="-78"/>
              </a:rPr>
              <a:t>درس </a:t>
            </a:r>
            <a:r>
              <a:rPr lang="fa-IR" sz="1800" b="1" dirty="0">
                <a:solidFill>
                  <a:srgbClr val="C00000"/>
                </a:solidFill>
                <a:cs typeface="2  Titr" pitchFamily="2" charset="-78"/>
              </a:rPr>
              <a:t>"جرایم علیه اشخاص عمومی و خصوصی"</a:t>
            </a:r>
            <a:r>
              <a:rPr lang="fa-IR" sz="1800" b="1" dirty="0">
                <a:cs typeface="2  Titr" pitchFamily="2" charset="-78"/>
              </a:rPr>
              <a:t>، پیش‌نیاز درس </a:t>
            </a:r>
            <a:r>
              <a:rPr lang="fa-IR" sz="1800" b="1" dirty="0">
                <a:solidFill>
                  <a:srgbClr val="C00000"/>
                </a:solidFill>
                <a:cs typeface="2  Titr" pitchFamily="2" charset="-78"/>
              </a:rPr>
              <a:t>"جرایم سایبری" </a:t>
            </a:r>
            <a:r>
              <a:rPr lang="fa-IR" sz="1800" b="1" dirty="0">
                <a:cs typeface="2  Titr" pitchFamily="2" charset="-78"/>
              </a:rPr>
              <a:t>است.  یعنی تا زمانی که دانشجو درس </a:t>
            </a:r>
            <a:r>
              <a:rPr lang="fa-IR" sz="1800" b="1" dirty="0">
                <a:solidFill>
                  <a:srgbClr val="C00000"/>
                </a:solidFill>
                <a:cs typeface="2  Titr" pitchFamily="2" charset="-78"/>
              </a:rPr>
              <a:t>"جرایم علیه اموال" </a:t>
            </a:r>
            <a:r>
              <a:rPr lang="fa-IR" sz="1800" b="1" dirty="0">
                <a:cs typeface="2  Titr" pitchFamily="2" charset="-78"/>
              </a:rPr>
              <a:t>و درس</a:t>
            </a:r>
            <a:r>
              <a:rPr lang="fa-IR" sz="1800" b="1" dirty="0">
                <a:solidFill>
                  <a:srgbClr val="C00000"/>
                </a:solidFill>
                <a:cs typeface="2  Titr" pitchFamily="2" charset="-78"/>
              </a:rPr>
              <a:t>"جرایم علیه اشخاص خصوصی و عمومی"</a:t>
            </a:r>
            <a:r>
              <a:rPr lang="fa-IR" sz="1800" b="1" dirty="0">
                <a:cs typeface="2  Titr" pitchFamily="2" charset="-78"/>
              </a:rPr>
              <a:t> را نگذرانده باشد، تحت هیچ شرایطی مجاز به اخذ درس </a:t>
            </a:r>
            <a:r>
              <a:rPr lang="fa-IR" sz="1800" b="1" dirty="0">
                <a:solidFill>
                  <a:srgbClr val="C00000"/>
                </a:solidFill>
                <a:cs typeface="2  Titr" pitchFamily="2" charset="-78"/>
              </a:rPr>
              <a:t>"جرایم سایبری"</a:t>
            </a:r>
            <a:r>
              <a:rPr lang="fa-IR" sz="1800" b="1" dirty="0">
                <a:cs typeface="2  Titr" pitchFamily="2" charset="-78"/>
              </a:rPr>
              <a:t> </a:t>
            </a:r>
            <a:r>
              <a:rPr lang="fa-IR" sz="1800" b="1" dirty="0" smtClean="0">
                <a:cs typeface="2  Titr" pitchFamily="2" charset="-78"/>
              </a:rPr>
              <a:t>نمی‌باشد و یا </a:t>
            </a:r>
            <a:r>
              <a:rPr lang="fa-IR" sz="1800" b="1" dirty="0">
                <a:cs typeface="2  Titr" pitchFamily="2" charset="-78"/>
              </a:rPr>
              <a:t>درس </a:t>
            </a:r>
            <a:r>
              <a:rPr lang="fa-IR" sz="1800" b="1" dirty="0">
                <a:solidFill>
                  <a:srgbClr val="C00000"/>
                </a:solidFill>
                <a:cs typeface="2  Titr" pitchFamily="2" charset="-78"/>
              </a:rPr>
              <a:t>کارورزی 1</a:t>
            </a:r>
            <a:r>
              <a:rPr lang="fa-IR" sz="1800" b="1" dirty="0">
                <a:cs typeface="2  Titr" pitchFamily="2" charset="-78"/>
              </a:rPr>
              <a:t> پیش نیاز </a:t>
            </a:r>
            <a:r>
              <a:rPr lang="fa-IR" sz="1800" b="1" dirty="0">
                <a:solidFill>
                  <a:srgbClr val="C00000"/>
                </a:solidFill>
                <a:cs typeface="2  Titr" pitchFamily="2" charset="-78"/>
              </a:rPr>
              <a:t>کارورزی 2</a:t>
            </a:r>
            <a:r>
              <a:rPr lang="fa-IR" sz="1800" b="1" dirty="0">
                <a:cs typeface="2  Titr" pitchFamily="2" charset="-78"/>
              </a:rPr>
              <a:t> </a:t>
            </a:r>
            <a:r>
              <a:rPr lang="fa-IR" sz="1800" b="1" dirty="0" smtClean="0">
                <a:cs typeface="2  Titr" pitchFamily="2" charset="-78"/>
              </a:rPr>
              <a:t>می </a:t>
            </a:r>
            <a:r>
              <a:rPr lang="fa-IR" sz="1800" b="1" dirty="0">
                <a:cs typeface="2  Titr" pitchFamily="2" charset="-78"/>
              </a:rPr>
              <a:t>باشد.</a:t>
            </a:r>
          </a:p>
        </p:txBody>
      </p:sp>
    </p:spTree>
    <p:extLst>
      <p:ext uri="{BB962C8B-B14F-4D97-AF65-F5344CB8AC3E}">
        <p14:creationId xmlns:p14="http://schemas.microsoft.com/office/powerpoint/2010/main" val="153543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پیش </a:t>
            </a:r>
            <a:r>
              <a:rPr lang="ar-SA" sz="3200" dirty="0" smtClean="0">
                <a:solidFill>
                  <a:schemeClr val="tx1"/>
                </a:solidFill>
                <a:cs typeface="2  Titr" pitchFamily="2" charset="-78"/>
              </a:rPr>
              <a:t>نیاز</a:t>
            </a:r>
            <a:r>
              <a:rPr lang="fa-IR" sz="3200"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cs typeface="2  Titr" pitchFamily="2" charset="-78"/>
              </a:rPr>
              <a:t>1- دانشگاه موظف است برنامه هاي درسي مصوب را اجرا نمايد و دانشجو نيز ملزم به رعايت پيش نيازهاي اعلام شده در برنامه ارائه دروس ترمي مي </a:t>
            </a:r>
            <a:r>
              <a:rPr lang="fa-IR" sz="1800" b="1" dirty="0" smtClean="0">
                <a:cs typeface="2  Titr" pitchFamily="2" charset="-78"/>
              </a:rPr>
              <a:t>باشد</a:t>
            </a:r>
            <a:endParaRPr lang="fa-IR" sz="1800" b="1" dirty="0">
              <a:cs typeface="2  Titr" pitchFamily="2" charset="-78"/>
            </a:endParaRPr>
          </a:p>
          <a:p>
            <a:pPr algn="just" rtl="1">
              <a:lnSpc>
                <a:spcPct val="200000"/>
              </a:lnSpc>
            </a:pPr>
            <a:r>
              <a:rPr lang="fa-IR" sz="1800" b="1" dirty="0">
                <a:cs typeface="2  Titr" pitchFamily="2" charset="-78"/>
              </a:rPr>
              <a:t>2- اگر دانشجويي درس پيش نياز را </a:t>
            </a:r>
            <a:r>
              <a:rPr lang="fa-IR" sz="1800" b="1" dirty="0">
                <a:solidFill>
                  <a:srgbClr val="FF0000"/>
                </a:solidFill>
                <a:cs typeface="2  Titr" pitchFamily="2" charset="-78"/>
              </a:rPr>
              <a:t>انتخاب</a:t>
            </a:r>
            <a:r>
              <a:rPr lang="fa-IR" sz="1800" b="1" dirty="0">
                <a:cs typeface="2  Titr" pitchFamily="2" charset="-78"/>
              </a:rPr>
              <a:t> و از آن نمره مردودي بگيرد، می تواند درس پس نياز را همراه با آن انتخاب و امتحان دهد (فقط در مقطع كارشناسي</a:t>
            </a:r>
            <a:r>
              <a:rPr lang="fa-IR" sz="1800" b="1" dirty="0" smtClean="0">
                <a:cs typeface="2  Titr" pitchFamily="2" charset="-78"/>
              </a:rPr>
              <a:t>).</a:t>
            </a:r>
          </a:p>
          <a:p>
            <a:pPr algn="just" rtl="1">
              <a:lnSpc>
                <a:spcPct val="200000"/>
              </a:lnSpc>
            </a:pPr>
            <a:r>
              <a:rPr lang="fa-IR" sz="1800" b="1" dirty="0" smtClean="0">
                <a:cs typeface="2  Titr" pitchFamily="2" charset="-78"/>
              </a:rPr>
              <a:t>3- </a:t>
            </a:r>
            <a:r>
              <a:rPr lang="fa-IR" sz="1800" b="1" dirty="0">
                <a:cs typeface="2  Titr" pitchFamily="2" charset="-78"/>
              </a:rPr>
              <a:t>درصورت عدم قبولي </a:t>
            </a:r>
            <a:r>
              <a:rPr lang="fa-IR" sz="1800" b="1" dirty="0" smtClean="0">
                <a:cs typeface="2  Titr" pitchFamily="2" charset="-78"/>
              </a:rPr>
              <a:t>در درس </a:t>
            </a:r>
            <a:r>
              <a:rPr lang="fa-IR" sz="1800" b="1" dirty="0">
                <a:cs typeface="2  Titr" pitchFamily="2" charset="-78"/>
              </a:rPr>
              <a:t>پيش نياز، دانشجو موظف است، فقط همان درس مردودي را بلافاصله در ترمهاي بعدي انتخاب و تكرار نمايد و نيازي به انتخاب درس پس نياز كه از آن نمره قبولي گرفته نيست</a:t>
            </a:r>
            <a:r>
              <a:rPr lang="fa-IR" sz="1800" b="1" dirty="0" smtClean="0">
                <a:cs typeface="2  Titr" pitchFamily="2" charset="-78"/>
              </a:rPr>
              <a:t>.</a:t>
            </a:r>
            <a:endParaRPr lang="fa-IR" sz="1800" b="1" dirty="0">
              <a:cs typeface="2  Titr" pitchFamily="2" charset="-78"/>
            </a:endParaRPr>
          </a:p>
          <a:p>
            <a:pPr algn="just" rtl="1">
              <a:lnSpc>
                <a:spcPct val="200000"/>
              </a:lnSpc>
            </a:pPr>
            <a:r>
              <a:rPr lang="fa-IR" sz="1800" b="1" dirty="0">
                <a:cs typeface="2  Titr" pitchFamily="2" charset="-78"/>
              </a:rPr>
              <a:t>4- رعايت نظم واحدي رشته ها ضروري است و انتخاب واحد بايد مطابق سرفصل و برنامه ارائه شده انجام شود و اگر دانشجويي در يك درس مردود شود ملزم به تكرار آن درس و اخذ نمره قبولي است و نمی تواند بدون گذراندن آن درس دانش آموخته شود.</a:t>
            </a:r>
          </a:p>
          <a:p>
            <a:pPr algn="just" rtl="1">
              <a:lnSpc>
                <a:spcPct val="200000"/>
              </a:lnSpc>
            </a:pPr>
            <a:endParaRPr lang="fa-IR" sz="1800" b="1" dirty="0">
              <a:cs typeface="2  Titr" pitchFamily="2" charset="-78"/>
            </a:endParaRPr>
          </a:p>
        </p:txBody>
      </p:sp>
    </p:spTree>
    <p:extLst>
      <p:ext uri="{BB962C8B-B14F-4D97-AF65-F5344CB8AC3E}">
        <p14:creationId xmlns:p14="http://schemas.microsoft.com/office/powerpoint/2010/main" val="1285950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a:spLocks/>
          </p:cNvSpPr>
          <p:nvPr/>
        </p:nvSpPr>
        <p:spPr>
          <a:xfrm>
            <a:off x="1977655" y="2030819"/>
            <a:ext cx="9620969" cy="400847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150000"/>
              </a:lnSpc>
            </a:pPr>
            <a:endParaRPr lang="en-US" sz="1600" dirty="0">
              <a:cs typeface="2  Titr" pitchFamily="2" charset="-78"/>
            </a:endParaRPr>
          </a:p>
        </p:txBody>
      </p:sp>
      <p:sp>
        <p:nvSpPr>
          <p:cNvPr id="4" name="Rectangle 3"/>
          <p:cNvSpPr/>
          <p:nvPr/>
        </p:nvSpPr>
        <p:spPr>
          <a:xfrm>
            <a:off x="5709347" y="300751"/>
            <a:ext cx="6059398" cy="730607"/>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r" rtl="1"/>
            <a:r>
              <a:rPr lang="ar-SA" sz="3200" dirty="0">
                <a:solidFill>
                  <a:schemeClr val="tx1"/>
                </a:solidFill>
                <a:cs typeface="2  Titr" pitchFamily="2" charset="-78"/>
              </a:rPr>
              <a:t>پیش </a:t>
            </a:r>
            <a:r>
              <a:rPr lang="ar-SA" sz="3200" dirty="0" smtClean="0">
                <a:solidFill>
                  <a:schemeClr val="tx1"/>
                </a:solidFill>
                <a:cs typeface="2  Titr" pitchFamily="2" charset="-78"/>
              </a:rPr>
              <a:t>نیاز</a:t>
            </a:r>
            <a:r>
              <a:rPr lang="fa-IR" sz="3200" dirty="0" smtClean="0">
                <a:solidFill>
                  <a:schemeClr val="tx1"/>
                </a:solidFill>
                <a:cs typeface="2  Titr" pitchFamily="2" charset="-78"/>
              </a:rPr>
              <a:t>:</a:t>
            </a:r>
            <a:endParaRPr lang="en-US" sz="3200" dirty="0">
              <a:solidFill>
                <a:schemeClr val="tx1"/>
              </a:solidFill>
              <a:cs typeface="2  Titr" pitchFamily="2" charset="-78"/>
            </a:endParaRPr>
          </a:p>
        </p:txBody>
      </p:sp>
      <p:sp>
        <p:nvSpPr>
          <p:cNvPr id="5" name="Title 6"/>
          <p:cNvSpPr txBox="1">
            <a:spLocks/>
          </p:cNvSpPr>
          <p:nvPr/>
        </p:nvSpPr>
        <p:spPr>
          <a:xfrm>
            <a:off x="1977655" y="1127051"/>
            <a:ext cx="9791090" cy="509299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rtl="1">
              <a:lnSpc>
                <a:spcPct val="200000"/>
              </a:lnSpc>
            </a:pPr>
            <a:r>
              <a:rPr lang="fa-IR" sz="1800" b="1" dirty="0">
                <a:cs typeface="2  Titr" pitchFamily="2" charset="-78"/>
              </a:rPr>
              <a:t>5- در صورتي كه دانشجو در يك درس اختياري نمره مردودي بگيرد، مي تواند از جدول دروس اختياري درس ديگري را انتخاب و بگذراند با اين حال نمره مردودي آن درس نيز در ميانگين ترم و ميانگين كل مطابق ضوابط سال ورود محاسبه مي شود</a:t>
            </a:r>
            <a:r>
              <a:rPr lang="fa-IR" sz="1800" b="1" dirty="0" smtClean="0">
                <a:cs typeface="2  Titr" pitchFamily="2" charset="-78"/>
              </a:rPr>
              <a:t>.</a:t>
            </a:r>
            <a:endParaRPr lang="fa-IR" sz="1800" b="1" dirty="0">
              <a:cs typeface="2  Titr" pitchFamily="2" charset="-78"/>
            </a:endParaRPr>
          </a:p>
          <a:p>
            <a:pPr algn="just" rtl="1">
              <a:lnSpc>
                <a:spcPct val="200000"/>
              </a:lnSpc>
            </a:pPr>
            <a:r>
              <a:rPr lang="fa-IR" sz="1800" b="1" dirty="0">
                <a:cs typeface="2  Titr" pitchFamily="2" charset="-78"/>
              </a:rPr>
              <a:t>6- دانشجوي مقطع كارشناسي كه حداكثر 24 واحد درسي باقي مانده دارد و ميانگين نيمسال قبل آن كمتر از 12 نباشد، مي تواند كليه واحدهاي درس را بدون رعايت پيش نياز در نيمسال آخر اخذ و بگذراند</a:t>
            </a:r>
            <a:r>
              <a:rPr lang="fa-IR" sz="1800" b="1" dirty="0" smtClean="0">
                <a:cs typeface="2  Titr" pitchFamily="2" charset="-78"/>
              </a:rPr>
              <a:t>.</a:t>
            </a:r>
            <a:endParaRPr lang="fa-IR" sz="1800" b="1" dirty="0">
              <a:cs typeface="2  Titr" pitchFamily="2" charset="-78"/>
            </a:endParaRPr>
          </a:p>
          <a:p>
            <a:pPr algn="just" rtl="1">
              <a:lnSpc>
                <a:spcPct val="200000"/>
              </a:lnSpc>
            </a:pPr>
            <a:r>
              <a:rPr lang="fa-IR" sz="1800" b="1" dirty="0" smtClean="0">
                <a:cs typeface="2  Titr" pitchFamily="2" charset="-78"/>
              </a:rPr>
              <a:t>7-دانشجويان </a:t>
            </a:r>
            <a:r>
              <a:rPr lang="fa-IR" sz="1800" b="1" dirty="0">
                <a:cs typeface="2  Titr" pitchFamily="2" charset="-78"/>
              </a:rPr>
              <a:t>اقلیتهاي ديني می توانند دروس گروه معارف خود را بدون هيچ محدوديتي از بين دروس مندرج در جدول عمومي معارف اسلامي مصوب شوراي عالي انقلاب فرهنگي انتخاب نمايند.</a:t>
            </a:r>
          </a:p>
        </p:txBody>
      </p:sp>
    </p:spTree>
    <p:extLst>
      <p:ext uri="{BB962C8B-B14F-4D97-AF65-F5344CB8AC3E}">
        <p14:creationId xmlns:p14="http://schemas.microsoft.com/office/powerpoint/2010/main" val="99617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30025" r="31366" b="36850"/>
          <a:stretch/>
        </p:blipFill>
        <p:spPr>
          <a:xfrm>
            <a:off x="6293350" y="991301"/>
            <a:ext cx="1310186" cy="2999262"/>
          </a:xfrm>
          <a:prstGeom prst="rect">
            <a:avLst/>
          </a:prstGeom>
        </p:spPr>
      </p:pic>
      <p:sp>
        <p:nvSpPr>
          <p:cNvPr id="2" name="Title 1"/>
          <p:cNvSpPr>
            <a:spLocks noGrp="1"/>
          </p:cNvSpPr>
          <p:nvPr>
            <p:ph type="ctrTitle"/>
          </p:nvPr>
        </p:nvSpPr>
        <p:spPr>
          <a:xfrm>
            <a:off x="3829929" y="4092164"/>
            <a:ext cx="6237027" cy="1306939"/>
          </a:xfrm>
        </p:spPr>
        <p:txBody>
          <a:bodyPr>
            <a:normAutofit/>
          </a:bodyPr>
          <a:lstStyle/>
          <a:p>
            <a:pPr>
              <a:lnSpc>
                <a:spcPct val="150000"/>
              </a:lnSpc>
            </a:pPr>
            <a:r>
              <a:rPr lang="fa-IR" sz="2500" dirty="0" smtClean="0">
                <a:cs typeface="2  Titr" pitchFamily="2" charset="-78"/>
              </a:rPr>
              <a:t>با تشکر از توجه شما</a:t>
            </a:r>
            <a:endParaRPr lang="en-US" sz="2500" dirty="0">
              <a:cs typeface="2  Titr" pitchFamily="2" charset="-78"/>
            </a:endParaRPr>
          </a:p>
        </p:txBody>
      </p:sp>
    </p:spTree>
    <p:extLst>
      <p:ext uri="{BB962C8B-B14F-4D97-AF65-F5344CB8AC3E}">
        <p14:creationId xmlns:p14="http://schemas.microsoft.com/office/powerpoint/2010/main" val="32915935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smtClean="0">
                <a:cs typeface="2  Titr" pitchFamily="2" charset="-78"/>
              </a:rPr>
              <a:t>طول دوره تحصیل</a:t>
            </a:r>
            <a:r>
              <a:rPr lang="fa-IR" sz="2800" b="1" dirty="0" smtClean="0">
                <a:cs typeface="2  Titr" pitchFamily="2" charset="-78"/>
              </a:rPr>
              <a:t>:</a:t>
            </a:r>
            <a:endParaRPr lang="fa-IR" sz="2800" dirty="0">
              <a:cs typeface="2  Titr" pitchFamily="2" charset="-78"/>
            </a:endParaRPr>
          </a:p>
        </p:txBody>
      </p:sp>
      <p:sp>
        <p:nvSpPr>
          <p:cNvPr id="7" name="Title 6"/>
          <p:cNvSpPr>
            <a:spLocks noGrp="1"/>
          </p:cNvSpPr>
          <p:nvPr>
            <p:ph type="ctrTitle"/>
          </p:nvPr>
        </p:nvSpPr>
        <p:spPr>
          <a:xfrm>
            <a:off x="2447848" y="1286539"/>
            <a:ext cx="9051851" cy="4954772"/>
          </a:xfrm>
        </p:spPr>
        <p:txBody>
          <a:bodyPr>
            <a:normAutofit/>
          </a:bodyPr>
          <a:lstStyle/>
          <a:p>
            <a:pPr algn="r" rtl="1">
              <a:lnSpc>
                <a:spcPct val="200000"/>
              </a:lnSpc>
            </a:pPr>
            <a:r>
              <a:rPr lang="fa-IR" sz="1600" dirty="0">
                <a:cs typeface="2  Titr" pitchFamily="2" charset="-78"/>
              </a:rPr>
              <a:t>ماده 16- حداكثر مدت مجاز تحصيل در مقاطع كارداني و كارشناسي ناپيوسته با احتساب یک نیم سال مجوز شورای </a:t>
            </a:r>
            <a:r>
              <a:rPr lang="fa-IR" sz="1600" dirty="0" smtClean="0">
                <a:cs typeface="2  Titr" pitchFamily="2" charset="-78"/>
              </a:rPr>
              <a:t>استان           </a:t>
            </a:r>
            <a:r>
              <a:rPr lang="fa-IR" sz="1600" dirty="0" smtClean="0">
                <a:solidFill>
                  <a:srgbClr val="FF0000"/>
                </a:solidFill>
                <a:cs typeface="2  Titr" pitchFamily="2" charset="-78"/>
              </a:rPr>
              <a:t>2/5</a:t>
            </a:r>
            <a:r>
              <a:rPr lang="fa-IR" sz="1600" dirty="0" smtClean="0">
                <a:cs typeface="2  Titr" pitchFamily="2" charset="-78"/>
              </a:rPr>
              <a:t>  </a:t>
            </a:r>
            <a:r>
              <a:rPr lang="fa-IR" sz="1600" dirty="0">
                <a:cs typeface="2  Titr" pitchFamily="2" charset="-78"/>
              </a:rPr>
              <a:t>سال است. </a:t>
            </a:r>
            <a:br>
              <a:rPr lang="fa-IR" sz="1600" dirty="0">
                <a:cs typeface="2  Titr" pitchFamily="2" charset="-78"/>
              </a:rPr>
            </a:br>
            <a:r>
              <a:rPr lang="fa-IR" sz="1600" dirty="0">
                <a:cs typeface="2  Titr" pitchFamily="2" charset="-78"/>
              </a:rPr>
              <a:t>تبصره 1- به حداکثر مدت مجاز تحصیلی دانشجویان شاهد و ایثارگر در دوره‌های کاردانی و کارشناسی ناپیوسته </a:t>
            </a:r>
            <a:r>
              <a:rPr lang="fa-IR" sz="1600" dirty="0" smtClean="0">
                <a:cs typeface="2  Titr" pitchFamily="2" charset="-78"/>
              </a:rPr>
              <a:t>                        </a:t>
            </a:r>
            <a:r>
              <a:rPr lang="fa-IR" sz="1600" dirty="0" smtClean="0">
                <a:solidFill>
                  <a:srgbClr val="FF0000"/>
                </a:solidFill>
                <a:cs typeface="2  Titr" pitchFamily="2" charset="-78"/>
              </a:rPr>
              <a:t>یک </a:t>
            </a:r>
            <a:r>
              <a:rPr lang="fa-IR" sz="1600" dirty="0">
                <a:solidFill>
                  <a:srgbClr val="FF0000"/>
                </a:solidFill>
                <a:cs typeface="2  Titr" pitchFamily="2" charset="-78"/>
              </a:rPr>
              <a:t>نیم‌سال </a:t>
            </a:r>
            <a:r>
              <a:rPr lang="fa-IR" sz="1600" dirty="0">
                <a:cs typeface="2  Titr" pitchFamily="2" charset="-78"/>
              </a:rPr>
              <a:t>اضافه می‌شود.</a:t>
            </a:r>
            <a:br>
              <a:rPr lang="fa-IR" sz="1600" dirty="0">
                <a:cs typeface="2  Titr" pitchFamily="2" charset="-78"/>
              </a:rPr>
            </a:br>
            <a:r>
              <a:rPr lang="fa-IR" sz="1600" dirty="0">
                <a:cs typeface="2  Titr" pitchFamily="2" charset="-78"/>
              </a:rPr>
              <a:t>تبصره 2- ارایه یک نيم¬سال تحصیلی برای جبران معدل دانشجویانی که برابر قوانین و مقررات آموزشی موفق به کسب میانگین کل 12 در طول دوره تحصیل (سنوات مجاز تحصیل و سنوات ارفاقی) نشده‌اند، تا سقف 20 واحد از دروس دوره كه با نمره كمتر از 12 گذرانده است و مشکلی از نظر نظام وظیفه و مشروطی ندارند، در اختیار </a:t>
            </a:r>
            <a:r>
              <a:rPr lang="fa-IR" sz="1600" dirty="0">
                <a:solidFill>
                  <a:srgbClr val="FF0000"/>
                </a:solidFill>
                <a:cs typeface="2  Titr" pitchFamily="2" charset="-78"/>
              </a:rPr>
              <a:t>شورای استان </a:t>
            </a:r>
            <a:r>
              <a:rPr lang="fa-IR" sz="1600" dirty="0">
                <a:cs typeface="2  Titr" pitchFamily="2" charset="-78"/>
              </a:rPr>
              <a:t>می‌باشد. </a:t>
            </a:r>
            <a:br>
              <a:rPr lang="fa-IR" sz="1600" dirty="0">
                <a:cs typeface="2  Titr" pitchFamily="2" charset="-78"/>
              </a:rPr>
            </a:br>
            <a:r>
              <a:rPr lang="fa-IR" sz="1600" dirty="0">
                <a:cs typeface="2  Titr" pitchFamily="2" charset="-78"/>
              </a:rPr>
              <a:t>تبصره 3-  برای دانشجویان شاهد و ایثارگر </a:t>
            </a:r>
            <a:r>
              <a:rPr lang="fa-IR" sz="1600" dirty="0">
                <a:solidFill>
                  <a:srgbClr val="FF0000"/>
                </a:solidFill>
                <a:cs typeface="2  Titr" pitchFamily="2" charset="-78"/>
              </a:rPr>
              <a:t>دو نیم‌سال </a:t>
            </a:r>
            <a:r>
              <a:rPr lang="fa-IR" sz="1600" dirty="0">
                <a:cs typeface="2  Titr" pitchFamily="2" charset="-78"/>
              </a:rPr>
              <a:t>فرصت داده می‌شود تا با گذراندن حداکثر </a:t>
            </a:r>
            <a:r>
              <a:rPr lang="fa-IR" sz="1600" dirty="0">
                <a:solidFill>
                  <a:srgbClr val="FF0000"/>
                </a:solidFill>
                <a:cs typeface="2  Titr" pitchFamily="2" charset="-78"/>
              </a:rPr>
              <a:t>30 واحد </a:t>
            </a:r>
            <a:r>
              <a:rPr lang="fa-IR" sz="1600" dirty="0">
                <a:cs typeface="2  Titr" pitchFamily="2" charset="-78"/>
              </a:rPr>
              <a:t>درسی معدل خود را حداقل به 12 برسانند.</a:t>
            </a:r>
          </a:p>
        </p:txBody>
      </p:sp>
    </p:spTree>
    <p:extLst>
      <p:ext uri="{BB962C8B-B14F-4D97-AF65-F5344CB8AC3E}">
        <p14:creationId xmlns:p14="http://schemas.microsoft.com/office/powerpoint/2010/main" val="384445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a:cs typeface="2  Titr" pitchFamily="2" charset="-78"/>
              </a:rPr>
              <a:t>تعداد و محتوای واحدهای </a:t>
            </a:r>
            <a:r>
              <a:rPr lang="fa-IR" sz="3200" b="1" dirty="0" smtClean="0">
                <a:cs typeface="2  Titr" pitchFamily="2" charset="-78"/>
              </a:rPr>
              <a:t>درسی:</a:t>
            </a:r>
            <a:endParaRPr lang="fa-IR" sz="2800" dirty="0">
              <a:cs typeface="2  Titr" pitchFamily="2" charset="-78"/>
            </a:endParaRPr>
          </a:p>
        </p:txBody>
      </p:sp>
      <p:sp>
        <p:nvSpPr>
          <p:cNvPr id="7" name="Title 6"/>
          <p:cNvSpPr>
            <a:spLocks noGrp="1"/>
          </p:cNvSpPr>
          <p:nvPr>
            <p:ph type="ctrTitle"/>
          </p:nvPr>
        </p:nvSpPr>
        <p:spPr>
          <a:xfrm>
            <a:off x="2447848" y="1275907"/>
            <a:ext cx="9051851" cy="4954772"/>
          </a:xfrm>
        </p:spPr>
        <p:txBody>
          <a:bodyPr>
            <a:noAutofit/>
          </a:bodyPr>
          <a:lstStyle/>
          <a:p>
            <a:pPr algn="r" rtl="1">
              <a:lnSpc>
                <a:spcPct val="200000"/>
              </a:lnSpc>
            </a:pPr>
            <a:r>
              <a:rPr lang="fa-IR" sz="1600" dirty="0">
                <a:cs typeface="2  Titr" pitchFamily="2" charset="-78"/>
              </a:rPr>
              <a:t>ماده 11- تعداد واحدهاي درسي لازم در هر يك از مقاطع تحصيلي بر اساس سرفصل مصوب شوراي برنامه‌ريزي آموزشی و درسی علمی کاربردی دانشگاه است. تعداد و عناوین واحدهای درسی طبق زمانبندي جدول ماده  9، قبل از شروع انتخاب واحد هر نیم‌سال تحصیلی، بر اساس برنامه پيشنهادي مدیران گروه تهیه و تنظیم می‌گردد.</a:t>
            </a:r>
            <a:br>
              <a:rPr lang="fa-IR" sz="1600" dirty="0">
                <a:cs typeface="2  Titr" pitchFamily="2" charset="-78"/>
              </a:rPr>
            </a:br>
            <a:r>
              <a:rPr lang="fa-IR" sz="1600" dirty="0">
                <a:cs typeface="2  Titr" pitchFamily="2" charset="-78"/>
              </a:rPr>
              <a:t>ماده 12- هر دانشجو مي‌تواند در هر نيم‌سال تحصيلي، </a:t>
            </a:r>
            <a:r>
              <a:rPr lang="fa-IR" sz="1600" dirty="0">
                <a:solidFill>
                  <a:srgbClr val="FF0000"/>
                </a:solidFill>
                <a:cs typeface="2  Titr" pitchFamily="2" charset="-78"/>
              </a:rPr>
              <a:t>حداقل 12 و حداكثر 20 </a:t>
            </a:r>
            <a:r>
              <a:rPr lang="fa-IR" sz="1600" dirty="0">
                <a:cs typeface="2  Titr" pitchFamily="2" charset="-78"/>
              </a:rPr>
              <a:t>واحد درسي با رعايت آخرين ضوابط و مقررات آموزشي دانشگاه انتخاب نمايد. </a:t>
            </a:r>
            <a:br>
              <a:rPr lang="fa-IR" sz="1600" dirty="0">
                <a:cs typeface="2  Titr" pitchFamily="2" charset="-78"/>
              </a:rPr>
            </a:br>
            <a:r>
              <a:rPr lang="fa-IR" sz="1600" dirty="0">
                <a:cs typeface="2  Titr" pitchFamily="2" charset="-78"/>
              </a:rPr>
              <a:t>تبصره 1- چنانچه دانشجو در نیم‌سال آخر برای دانش¬آموختگی، </a:t>
            </a:r>
            <a:r>
              <a:rPr lang="fa-IR" sz="1600" dirty="0">
                <a:solidFill>
                  <a:srgbClr val="FF0000"/>
                </a:solidFill>
                <a:cs typeface="2  Titr" pitchFamily="2" charset="-78"/>
              </a:rPr>
              <a:t>حداکثر 24 واحد </a:t>
            </a:r>
            <a:r>
              <a:rPr lang="fa-IR" sz="1600" dirty="0">
                <a:cs typeface="2  Titr" pitchFamily="2" charset="-78"/>
              </a:rPr>
              <a:t>درسی باقی داشته باشد، به شرط داشتن میانگین کل نمرات بالای 10 و نیز نداشتن درس کارورزی، می‌تواند تا </a:t>
            </a:r>
            <a:r>
              <a:rPr lang="fa-IR" sz="1600" dirty="0">
                <a:solidFill>
                  <a:srgbClr val="FF0000"/>
                </a:solidFill>
                <a:cs typeface="2  Titr" pitchFamily="2" charset="-78"/>
              </a:rPr>
              <a:t>24 واحد درسی </a:t>
            </a:r>
            <a:r>
              <a:rPr lang="fa-IR" sz="1600" dirty="0">
                <a:cs typeface="2  Titr" pitchFamily="2" charset="-78"/>
              </a:rPr>
              <a:t>اخذ نماید.</a:t>
            </a:r>
            <a:br>
              <a:rPr lang="fa-IR" sz="1600" dirty="0">
                <a:cs typeface="2  Titr" pitchFamily="2" charset="-78"/>
              </a:rPr>
            </a:br>
            <a:r>
              <a:rPr lang="fa-IR" sz="1600" dirty="0">
                <a:cs typeface="2  Titr" pitchFamily="2" charset="-78"/>
              </a:rPr>
              <a:t>تبصره 2- اگر دانشجويي در يك نيم‌سال تحصیلی با </a:t>
            </a:r>
            <a:r>
              <a:rPr lang="fa-IR" sz="1600" dirty="0">
                <a:solidFill>
                  <a:srgbClr val="FF0000"/>
                </a:solidFill>
                <a:cs typeface="2  Titr" pitchFamily="2" charset="-78"/>
              </a:rPr>
              <a:t>حداقل 12 واحد درسی</a:t>
            </a:r>
            <a:r>
              <a:rPr lang="fa-IR" sz="1600" dirty="0">
                <a:cs typeface="2  Titr" pitchFamily="2" charset="-78"/>
              </a:rPr>
              <a:t>، ميانگين كل نمراتش </a:t>
            </a:r>
            <a:r>
              <a:rPr lang="fa-IR" sz="1600" dirty="0">
                <a:solidFill>
                  <a:srgbClr val="FF0000"/>
                </a:solidFill>
                <a:cs typeface="2  Titr" pitchFamily="2" charset="-78"/>
              </a:rPr>
              <a:t>حداقل 17 </a:t>
            </a:r>
            <a:r>
              <a:rPr lang="fa-IR" sz="1600" dirty="0">
                <a:cs typeface="2  Titr" pitchFamily="2" charset="-78"/>
              </a:rPr>
              <a:t>باشد، مي‌تواند با رعایت پیش‌نیاز و هم نیاز دروس و  نداشتن درس کارورزی با تاييد مدیر گروه آموزشي در نيم‌سال بعد حداكثر تا </a:t>
            </a:r>
            <a:r>
              <a:rPr lang="fa-IR" sz="1600" dirty="0">
                <a:solidFill>
                  <a:srgbClr val="FF0000"/>
                </a:solidFill>
                <a:cs typeface="2  Titr" pitchFamily="2" charset="-78"/>
              </a:rPr>
              <a:t>24 واحد </a:t>
            </a:r>
            <a:r>
              <a:rPr lang="fa-IR" sz="1600" dirty="0">
                <a:cs typeface="2  Titr" pitchFamily="2" charset="-78"/>
              </a:rPr>
              <a:t>درسي را انتخاب نمايد.</a:t>
            </a:r>
          </a:p>
        </p:txBody>
      </p:sp>
    </p:spTree>
    <p:extLst>
      <p:ext uri="{BB962C8B-B14F-4D97-AF65-F5344CB8AC3E}">
        <p14:creationId xmlns:p14="http://schemas.microsoft.com/office/powerpoint/2010/main" val="254179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a:cs typeface="2  Titr" pitchFamily="2" charset="-78"/>
              </a:rPr>
              <a:t>تعداد و محتوای واحدهای </a:t>
            </a:r>
            <a:r>
              <a:rPr lang="fa-IR" sz="3200" b="1" dirty="0" smtClean="0">
                <a:cs typeface="2  Titr" pitchFamily="2" charset="-78"/>
              </a:rPr>
              <a:t>درسی:</a:t>
            </a:r>
            <a:endParaRPr lang="fa-IR" sz="2800" dirty="0">
              <a:cs typeface="2  Titr" pitchFamily="2" charset="-78"/>
            </a:endParaRPr>
          </a:p>
        </p:txBody>
      </p:sp>
      <p:sp>
        <p:nvSpPr>
          <p:cNvPr id="7" name="Title 6"/>
          <p:cNvSpPr>
            <a:spLocks noGrp="1"/>
          </p:cNvSpPr>
          <p:nvPr>
            <p:ph type="ctrTitle"/>
          </p:nvPr>
        </p:nvSpPr>
        <p:spPr>
          <a:xfrm>
            <a:off x="2447848" y="1123038"/>
            <a:ext cx="9051851" cy="5182069"/>
          </a:xfrm>
        </p:spPr>
        <p:txBody>
          <a:bodyPr>
            <a:noAutofit/>
          </a:bodyPr>
          <a:lstStyle/>
          <a:p>
            <a:pPr marL="0" marR="0" algn="just" rtl="1">
              <a:lnSpc>
                <a:spcPct val="150000"/>
              </a:lnSpc>
              <a:spcBef>
                <a:spcPts val="0"/>
              </a:spcBef>
              <a:spcAft>
                <a:spcPts val="1000"/>
              </a:spcAft>
            </a:pPr>
            <a:r>
              <a:rPr lang="fa-IR" sz="1800" b="1" dirty="0">
                <a:solidFill>
                  <a:srgbClr val="1D1B11"/>
                </a:solidFill>
                <a:latin typeface="Arial"/>
                <a:ea typeface="Calibri"/>
                <a:cs typeface="2  Titr" pitchFamily="2" charset="-78"/>
              </a:rPr>
              <a:t>تبصره 3- </a:t>
            </a:r>
            <a:r>
              <a:rPr lang="fa-IR" sz="1800" dirty="0">
                <a:solidFill>
                  <a:srgbClr val="1D1B11"/>
                </a:solidFill>
                <a:latin typeface="Arial"/>
                <a:ea typeface="Calibri"/>
                <a:cs typeface="2  Titr" pitchFamily="2" charset="-78"/>
              </a:rPr>
              <a:t>در صورتی که دانشجو در یک نیم‌سال، بیش از حد مجاز انتخاب واحد و یا عدم رعایت پیش‌نیاز دروس داشته باشد، مرکز آموزش موظف است در بازه زمانی مشخص شده در تقویم آموزشی (بعد از زمان حذف و اضافه)، </a:t>
            </a:r>
            <a:r>
              <a:rPr lang="fa-IR" sz="1800" dirty="0">
                <a:solidFill>
                  <a:srgbClr val="FF0000"/>
                </a:solidFill>
                <a:latin typeface="Arial"/>
                <a:ea typeface="Calibri"/>
                <a:cs typeface="2  Titr" pitchFamily="2" charset="-78"/>
              </a:rPr>
              <a:t>نسبت به حذف دروس </a:t>
            </a:r>
            <a:r>
              <a:rPr lang="fa-IR" sz="1800" dirty="0">
                <a:solidFill>
                  <a:srgbClr val="1D1B11"/>
                </a:solidFill>
                <a:latin typeface="Arial"/>
                <a:ea typeface="Calibri"/>
                <a:cs typeface="2  Titr" pitchFamily="2" charset="-78"/>
              </a:rPr>
              <a:t>مازاد اقدام نماید. بدیهی است چنانچه این عمل انجام نپذیرد دانش‌آموختگی دانشجو امکان‌پذیر نبوده و مسئولیت این امر بر عهده مرکز آموزش می‌باشد. اخذ واحد مازاد خارج از برنامه درسی رشته موردنظر درصورت رعایت واحد بیش از حدمجاز، پیش‌نیاز دروس و سایر مقررات آموزشی در طول نیم‌سال، در کارنامه دانشجو ثبت، باقی ‌مانده و در معدل کل محاسبه می‌شود.</a:t>
            </a:r>
            <a:r>
              <a:rPr lang="en-US" sz="1800" dirty="0">
                <a:latin typeface="Calibri"/>
                <a:ea typeface="Calibri"/>
                <a:cs typeface="2  Titr" pitchFamily="2" charset="-78"/>
              </a:rPr>
              <a:t/>
            </a:r>
            <a:br>
              <a:rPr lang="en-US" sz="1800" dirty="0">
                <a:latin typeface="Calibri"/>
                <a:ea typeface="Calibri"/>
                <a:cs typeface="2  Titr" pitchFamily="2" charset="-78"/>
              </a:rPr>
            </a:br>
            <a:r>
              <a:rPr lang="fa-IR" sz="1800" dirty="0" smtClean="0">
                <a:latin typeface="Calibri"/>
                <a:ea typeface="Calibri"/>
                <a:cs typeface="2  Titr" pitchFamily="2" charset="-78"/>
              </a:rPr>
              <a:t/>
            </a:r>
            <a:br>
              <a:rPr lang="fa-IR" sz="1800" dirty="0" smtClean="0">
                <a:latin typeface="Calibri"/>
                <a:ea typeface="Calibri"/>
                <a:cs typeface="2  Titr" pitchFamily="2" charset="-78"/>
              </a:rPr>
            </a:br>
            <a:r>
              <a:rPr lang="fa-IR" sz="1800" b="1" dirty="0" smtClean="0">
                <a:solidFill>
                  <a:srgbClr val="1D1B11"/>
                </a:solidFill>
                <a:latin typeface="Arial"/>
                <a:ea typeface="Calibri"/>
                <a:cs typeface="2  Titr" pitchFamily="2" charset="-78"/>
              </a:rPr>
              <a:t>تبصره </a:t>
            </a:r>
            <a:r>
              <a:rPr lang="fa-IR" sz="1800" b="1" dirty="0">
                <a:solidFill>
                  <a:srgbClr val="1D1B11"/>
                </a:solidFill>
                <a:latin typeface="Arial"/>
                <a:ea typeface="Calibri"/>
                <a:cs typeface="2  Titr" pitchFamily="2" charset="-78"/>
              </a:rPr>
              <a:t>4- </a:t>
            </a:r>
            <a:r>
              <a:rPr lang="fa-IR" sz="1800" dirty="0">
                <a:solidFill>
                  <a:srgbClr val="1D1B11"/>
                </a:solidFill>
                <a:latin typeface="Arial"/>
                <a:ea typeface="Calibri"/>
                <a:cs typeface="2  Titr" pitchFamily="2" charset="-78"/>
              </a:rPr>
              <a:t>در صورتی که واحدهای انتخابی موثر دانشجو در پایان هر نیم‌سال به تشخیص شورای مرکز، بنا به دلایل و عذر موجه و خارج از اراده دانشجو به کمتر از 12 واحد درسی برسد، در اینصورت این نیم‌سال به عنوان </a:t>
            </a:r>
            <a:r>
              <a:rPr lang="fa-IR" sz="1800" dirty="0">
                <a:solidFill>
                  <a:srgbClr val="FF0000"/>
                </a:solidFill>
                <a:latin typeface="Arial"/>
                <a:ea typeface="Calibri"/>
                <a:cs typeface="2  Titr" pitchFamily="2" charset="-78"/>
              </a:rPr>
              <a:t>یک نیم‌سال تحصیلی کامل </a:t>
            </a:r>
            <a:r>
              <a:rPr lang="fa-IR" sz="1800" dirty="0">
                <a:solidFill>
                  <a:srgbClr val="1D1B11"/>
                </a:solidFill>
                <a:latin typeface="Arial"/>
                <a:ea typeface="Calibri"/>
                <a:cs typeface="2  Titr" pitchFamily="2" charset="-78"/>
              </a:rPr>
              <a:t>در سنوات تحصیلی وی محسوب می­شود، اما در مشروط شدن یا ممتاز شدن دانشجو (موضوع تبصره 2 همین ماده) بی‌تاثیر است. (به عبارت دیگر، </a:t>
            </a:r>
            <a:r>
              <a:rPr lang="fa-IR" sz="1800" dirty="0">
                <a:solidFill>
                  <a:srgbClr val="FF0000"/>
                </a:solidFill>
                <a:latin typeface="Arial"/>
                <a:ea typeface="Calibri"/>
                <a:cs typeface="2  Titr" pitchFamily="2" charset="-78"/>
              </a:rPr>
              <a:t>در شرایط مذکور، اگر میانگین دانشجو کمتر از 12 شد مشروط نیست و اگر 17 و بالاتر شد ممتاز محسوب نمی‌شود</a:t>
            </a:r>
            <a:r>
              <a:rPr lang="fa-IR" sz="1800" dirty="0">
                <a:solidFill>
                  <a:srgbClr val="1D1B11"/>
                </a:solidFill>
                <a:latin typeface="Arial"/>
                <a:ea typeface="Calibri"/>
                <a:cs typeface="2  Titr" pitchFamily="2" charset="-78"/>
              </a:rPr>
              <a:t>.)</a:t>
            </a:r>
            <a:endParaRPr lang="fa-IR" sz="1800" dirty="0">
              <a:cs typeface="2  Titr" pitchFamily="2" charset="-78"/>
            </a:endParaRPr>
          </a:p>
        </p:txBody>
      </p:sp>
    </p:spTree>
    <p:extLst>
      <p:ext uri="{BB962C8B-B14F-4D97-AF65-F5344CB8AC3E}">
        <p14:creationId xmlns:p14="http://schemas.microsoft.com/office/powerpoint/2010/main" val="3787746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a:cs typeface="2  Titr" pitchFamily="2" charset="-78"/>
              </a:rPr>
              <a:t>تعداد و محتوای واحدهای </a:t>
            </a:r>
            <a:r>
              <a:rPr lang="fa-IR" sz="3200" b="1" dirty="0" smtClean="0">
                <a:cs typeface="2  Titr" pitchFamily="2" charset="-78"/>
              </a:rPr>
              <a:t>درسی:</a:t>
            </a:r>
            <a:endParaRPr lang="fa-IR" sz="2800" dirty="0">
              <a:cs typeface="2  Titr" pitchFamily="2" charset="-78"/>
            </a:endParaRPr>
          </a:p>
        </p:txBody>
      </p:sp>
      <p:sp>
        <p:nvSpPr>
          <p:cNvPr id="7" name="Title 6"/>
          <p:cNvSpPr>
            <a:spLocks noGrp="1"/>
          </p:cNvSpPr>
          <p:nvPr>
            <p:ph type="ctrTitle"/>
          </p:nvPr>
        </p:nvSpPr>
        <p:spPr>
          <a:xfrm>
            <a:off x="2073350" y="1123038"/>
            <a:ext cx="9426350" cy="5182069"/>
          </a:xfrm>
        </p:spPr>
        <p:txBody>
          <a:bodyPr>
            <a:noAutofit/>
          </a:bodyPr>
          <a:lstStyle/>
          <a:p>
            <a:pPr marL="0" marR="0" algn="r" rtl="1">
              <a:lnSpc>
                <a:spcPct val="150000"/>
              </a:lnSpc>
              <a:spcBef>
                <a:spcPts val="0"/>
              </a:spcBef>
              <a:spcAft>
                <a:spcPts val="1000"/>
              </a:spcAft>
            </a:pPr>
            <a:r>
              <a:rPr lang="fa-IR" sz="1800" dirty="0">
                <a:cs typeface="2  Titr" pitchFamily="2" charset="-78"/>
              </a:rPr>
              <a:t>تبصره 5- دانشجوی شاهد و ایثارگر می‌تواند حداکثر در دو نیم‌سال تحصیلی با تایید شورای استان حداقل </a:t>
            </a:r>
            <a:r>
              <a:rPr lang="fa-IR" sz="1800" dirty="0">
                <a:solidFill>
                  <a:srgbClr val="FF0000"/>
                </a:solidFill>
                <a:cs typeface="2  Titr" pitchFamily="2" charset="-78"/>
              </a:rPr>
              <a:t>10 واحد </a:t>
            </a:r>
            <a:r>
              <a:rPr lang="fa-IR" sz="1800" dirty="0">
                <a:cs typeface="2  Titr" pitchFamily="2" charset="-78"/>
              </a:rPr>
              <a:t>درسی انتخاب نماید.</a:t>
            </a:r>
            <a:br>
              <a:rPr lang="fa-IR" sz="1800" dirty="0">
                <a:cs typeface="2  Titr" pitchFamily="2" charset="-78"/>
              </a:rPr>
            </a:br>
            <a:r>
              <a:rPr lang="fa-IR" sz="1800" dirty="0">
                <a:cs typeface="2  Titr" pitchFamily="2" charset="-78"/>
              </a:rPr>
              <a:t>تبصره 6-  دانشجوی قهرمان در صورت دارا بودن سایر شرایط قانونی و به شرط حضور در اردو یا مسابقات و کسب میانگین معدل (علاوه بر بالای 12، فقط برای یک نیم‌سال (به جزنیم‌سال تابستان) در کل مدت تحصیل مجاز خواهد بود حداقل 6 واحد درسی انتخاب نماید.)</a:t>
            </a:r>
            <a:br>
              <a:rPr lang="fa-IR" sz="1800" dirty="0">
                <a:cs typeface="2  Titr" pitchFamily="2" charset="-78"/>
              </a:rPr>
            </a:br>
            <a:r>
              <a:rPr lang="fa-IR" sz="1800" dirty="0">
                <a:cs typeface="2  Titr" pitchFamily="2" charset="-78"/>
              </a:rPr>
              <a:t>تبصره 7- "</a:t>
            </a:r>
            <a:r>
              <a:rPr lang="fa-IR" sz="1800" dirty="0">
                <a:solidFill>
                  <a:srgbClr val="FF0000"/>
                </a:solidFill>
                <a:cs typeface="2  Titr" pitchFamily="2" charset="-78"/>
              </a:rPr>
              <a:t>دوره آموزشي- تربيتي ضيافت انديشه</a:t>
            </a:r>
            <a:r>
              <a:rPr lang="fa-IR" sz="1800" dirty="0">
                <a:cs typeface="2  Titr" pitchFamily="2" charset="-78"/>
              </a:rPr>
              <a:t>" مي‌تواند به عنوان جايگزين </a:t>
            </a:r>
            <a:r>
              <a:rPr lang="fa-IR" sz="1800" dirty="0">
                <a:solidFill>
                  <a:srgbClr val="FF0000"/>
                </a:solidFill>
                <a:cs typeface="2  Titr" pitchFamily="2" charset="-78"/>
              </a:rPr>
              <a:t>4 واحد</a:t>
            </a:r>
            <a:r>
              <a:rPr lang="fa-IR" sz="1800" dirty="0">
                <a:cs typeface="2  Titr" pitchFamily="2" charset="-78"/>
              </a:rPr>
              <a:t> درسي عمومي در مقطع </a:t>
            </a:r>
            <a:r>
              <a:rPr lang="fa-IR" sz="1800" dirty="0">
                <a:solidFill>
                  <a:srgbClr val="FF0000"/>
                </a:solidFill>
                <a:cs typeface="2  Titr" pitchFamily="2" charset="-78"/>
              </a:rPr>
              <a:t>كارداني </a:t>
            </a:r>
            <a:r>
              <a:rPr lang="fa-IR" sz="1800" dirty="0">
                <a:cs typeface="2  Titr" pitchFamily="2" charset="-78"/>
              </a:rPr>
              <a:t>(2 واحد از گروه دروس مباني نظري اسلام و 2 واحد از گروه دروس اخلاق اسلامي) و در مقطع </a:t>
            </a:r>
            <a:r>
              <a:rPr lang="fa-IR" sz="1800" dirty="0">
                <a:solidFill>
                  <a:srgbClr val="FF0000"/>
                </a:solidFill>
                <a:cs typeface="2  Titr" pitchFamily="2" charset="-78"/>
              </a:rPr>
              <a:t>كارشناسي</a:t>
            </a:r>
            <a:r>
              <a:rPr lang="fa-IR" sz="1800" dirty="0">
                <a:cs typeface="2  Titr" pitchFamily="2" charset="-78"/>
              </a:rPr>
              <a:t>( </a:t>
            </a:r>
            <a:r>
              <a:rPr lang="fa-IR" sz="1800" dirty="0">
                <a:solidFill>
                  <a:srgbClr val="FF0000"/>
                </a:solidFill>
                <a:cs typeface="2  Titr" pitchFamily="2" charset="-78"/>
              </a:rPr>
              <a:t>4 واحد </a:t>
            </a:r>
            <a:r>
              <a:rPr lang="fa-IR" sz="1800" dirty="0">
                <a:cs typeface="2  Titr" pitchFamily="2" charset="-78"/>
              </a:rPr>
              <a:t>از مجموعه گروه‌هاي مباني نظري اسلام، انقلاب اسلامي، تاريخ و تمدن اسلامي و آشنايي با منابع اسلامي) در نظرگرفته </a:t>
            </a:r>
            <a:r>
              <a:rPr lang="fa-IR" sz="1800" dirty="0" smtClean="0">
                <a:cs typeface="2  Titr" pitchFamily="2" charset="-78"/>
              </a:rPr>
              <a:t>شود</a:t>
            </a:r>
            <a:r>
              <a:rPr lang="fa-IR" sz="1800" dirty="0">
                <a:cs typeface="2  Titr" pitchFamily="2" charset="-78"/>
              </a:rPr>
              <a:t>.</a:t>
            </a:r>
            <a:br>
              <a:rPr lang="fa-IR" sz="1800" dirty="0">
                <a:cs typeface="2  Titr" pitchFamily="2" charset="-78"/>
              </a:rPr>
            </a:br>
            <a:r>
              <a:rPr lang="fa-IR" sz="1800" dirty="0">
                <a:cs typeface="2  Titr" pitchFamily="2" charset="-78"/>
              </a:rPr>
              <a:t>تبصره 8- دانشجویان </a:t>
            </a:r>
            <a:r>
              <a:rPr lang="fa-IR" sz="1800" dirty="0" smtClean="0">
                <a:cs typeface="2  Titr" pitchFamily="2" charset="-78"/>
              </a:rPr>
              <a:t>شرکت کننده </a:t>
            </a:r>
            <a:r>
              <a:rPr lang="fa-IR" sz="1800" dirty="0">
                <a:cs typeface="2  Titr" pitchFamily="2" charset="-78"/>
              </a:rPr>
              <a:t>در طرح ضیافت اندیشه دانشجویی </a:t>
            </a:r>
            <a:r>
              <a:rPr lang="fa-IR" sz="1800" dirty="0" smtClean="0">
                <a:solidFill>
                  <a:srgbClr val="FF0000"/>
                </a:solidFill>
                <a:cs typeface="2  Titr" pitchFamily="2" charset="-78"/>
              </a:rPr>
              <a:t>نمی توانند </a:t>
            </a:r>
            <a:r>
              <a:rPr lang="fa-IR" sz="1800" dirty="0">
                <a:cs typeface="2  Titr" pitchFamily="2" charset="-78"/>
              </a:rPr>
              <a:t>نسبت به اخذ واحد دروس معارف اسلامی در دوره تابستانی اقدام کنند.</a:t>
            </a:r>
            <a:br>
              <a:rPr lang="fa-IR" sz="1800" dirty="0">
                <a:cs typeface="2  Titr" pitchFamily="2" charset="-78"/>
              </a:rPr>
            </a:br>
            <a:endParaRPr lang="fa-IR" sz="1800" dirty="0">
              <a:cs typeface="2  Titr" pitchFamily="2" charset="-78"/>
            </a:endParaRPr>
          </a:p>
        </p:txBody>
      </p:sp>
    </p:spTree>
    <p:extLst>
      <p:ext uri="{BB962C8B-B14F-4D97-AF65-F5344CB8AC3E}">
        <p14:creationId xmlns:p14="http://schemas.microsoft.com/office/powerpoint/2010/main" val="109469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a:cs typeface="2  Titr" pitchFamily="2" charset="-78"/>
              </a:rPr>
              <a:t>تعداد و محتوای واحدهای </a:t>
            </a:r>
            <a:r>
              <a:rPr lang="fa-IR" sz="3200" b="1" dirty="0" smtClean="0">
                <a:cs typeface="2  Titr" pitchFamily="2" charset="-78"/>
              </a:rPr>
              <a:t>درسی:</a:t>
            </a:r>
            <a:endParaRPr lang="fa-IR" sz="2800" dirty="0">
              <a:cs typeface="2  Titr" pitchFamily="2" charset="-78"/>
            </a:endParaRPr>
          </a:p>
        </p:txBody>
      </p:sp>
      <p:sp>
        <p:nvSpPr>
          <p:cNvPr id="7" name="Title 6"/>
          <p:cNvSpPr>
            <a:spLocks noGrp="1"/>
          </p:cNvSpPr>
          <p:nvPr>
            <p:ph type="ctrTitle"/>
          </p:nvPr>
        </p:nvSpPr>
        <p:spPr>
          <a:xfrm>
            <a:off x="2073350" y="1123038"/>
            <a:ext cx="9426350" cy="5245864"/>
          </a:xfrm>
        </p:spPr>
        <p:txBody>
          <a:bodyPr>
            <a:noAutofit/>
          </a:bodyPr>
          <a:lstStyle/>
          <a:p>
            <a:pPr marL="0" marR="0" algn="r" rtl="1">
              <a:lnSpc>
                <a:spcPct val="150000"/>
              </a:lnSpc>
              <a:spcBef>
                <a:spcPts val="0"/>
              </a:spcBef>
              <a:spcAft>
                <a:spcPts val="1000"/>
              </a:spcAft>
            </a:pPr>
            <a:r>
              <a:rPr lang="fa-IR" sz="1800" dirty="0">
                <a:cs typeface="2  Titr" pitchFamily="2" charset="-78"/>
              </a:rPr>
              <a:t>تبصره 9- دانشجويان اقليت‌هاي ديني (مسيحي، آشوري، كليمي و زرتشتي) مي‌توانند دروس معارف را از بين مجموعه دروس معارف </a:t>
            </a:r>
            <a:r>
              <a:rPr lang="fa-IR" sz="1800" dirty="0">
                <a:solidFill>
                  <a:srgbClr val="FF0000"/>
                </a:solidFill>
                <a:cs typeface="2  Titr" pitchFamily="2" charset="-78"/>
              </a:rPr>
              <a:t>بي‌هيچ محدوديتي </a:t>
            </a:r>
            <a:r>
              <a:rPr lang="fa-IR" sz="1800" dirty="0">
                <a:cs typeface="2  Titr" pitchFamily="2" charset="-78"/>
              </a:rPr>
              <a:t>انتخاب نمايند.</a:t>
            </a:r>
            <a:br>
              <a:rPr lang="fa-IR" sz="1800" dirty="0">
                <a:cs typeface="2  Titr" pitchFamily="2" charset="-78"/>
              </a:rPr>
            </a:br>
            <a:r>
              <a:rPr lang="fa-IR" sz="1800" dirty="0" smtClean="0">
                <a:cs typeface="2  Titr" pitchFamily="2" charset="-78"/>
              </a:rPr>
              <a:t/>
            </a:r>
            <a:br>
              <a:rPr lang="fa-IR" sz="1800" dirty="0" smtClean="0">
                <a:cs typeface="2  Titr" pitchFamily="2" charset="-78"/>
              </a:rPr>
            </a:br>
            <a:r>
              <a:rPr lang="fa-IR" sz="1800" dirty="0" smtClean="0">
                <a:cs typeface="2  Titr" pitchFamily="2" charset="-78"/>
              </a:rPr>
              <a:t>تبصره 10- </a:t>
            </a:r>
            <a:r>
              <a:rPr lang="fa-IR" sz="1800" dirty="0">
                <a:cs typeface="2  Titr" pitchFamily="2" charset="-78"/>
              </a:rPr>
              <a:t>برنامه¬ریزی و اجرای دروس معارف اسلامی در دوره تابستان، با ارائه 6 واحد درسی معارف اسلامی، با هماهنگی و اعلام مشخصات اساتید تا قبل از تعریف کلاس دوره تابستان به دفتر نهاد نمایندگی مقام معظم رهبری در دانشگاه مجاز می‌باشد. اخذ بیش از یک عنوان درس گروه معارف در هر نیم‌سال به جز آخرین نیم‌سال تحصیلی منجر به دانش‌آموختگی، ممنوع بوده و صرفاً دانشجویی که موفق به کسب نمره قبولی در دروس معارف در نیم‌سال‌های غیرآخر نشده می‌تواند فقط همان عنوان درس را در نیم‌سال‌های بعد به همراه یک درس دیگر گروه معارف اخذ نماید. دانشجویی که موفق به کسب نمره قبولی در یکی از دروس معارف نگردیده و اقدام به اخذ عنوان درس دیگری از همان گروه معارف نماید، درس با وضعیت  غیبت موجه، غیرموجه، مردود و ... در کارنامه دانشجو ثبت، باقی‌مانده و در معدل کل محاسبه </a:t>
            </a:r>
            <a:r>
              <a:rPr lang="fa-IR" sz="1800" dirty="0" smtClean="0">
                <a:cs typeface="2  Titr" pitchFamily="2" charset="-78"/>
              </a:rPr>
              <a:t>می‌شود.</a:t>
            </a:r>
            <a:endParaRPr lang="fa-IR" sz="1800" dirty="0">
              <a:cs typeface="2  Titr" pitchFamily="2" charset="-78"/>
            </a:endParaRPr>
          </a:p>
        </p:txBody>
      </p:sp>
    </p:spTree>
    <p:extLst>
      <p:ext uri="{BB962C8B-B14F-4D97-AF65-F5344CB8AC3E}">
        <p14:creationId xmlns:p14="http://schemas.microsoft.com/office/powerpoint/2010/main" val="375483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fa-IR" sz="3200" b="1" dirty="0">
                <a:cs typeface="2  Titr" pitchFamily="2" charset="-78"/>
              </a:rPr>
              <a:t>تعداد و محتوای واحدهای </a:t>
            </a:r>
            <a:r>
              <a:rPr lang="fa-IR" sz="3200" b="1" dirty="0" smtClean="0">
                <a:cs typeface="2  Titr" pitchFamily="2" charset="-78"/>
              </a:rPr>
              <a:t>درسی:</a:t>
            </a:r>
            <a:endParaRPr lang="fa-IR" sz="2800" dirty="0">
              <a:cs typeface="2  Titr" pitchFamily="2" charset="-78"/>
            </a:endParaRPr>
          </a:p>
        </p:txBody>
      </p:sp>
      <p:sp>
        <p:nvSpPr>
          <p:cNvPr id="7" name="Title 6"/>
          <p:cNvSpPr>
            <a:spLocks noGrp="1"/>
          </p:cNvSpPr>
          <p:nvPr>
            <p:ph type="ctrTitle"/>
          </p:nvPr>
        </p:nvSpPr>
        <p:spPr>
          <a:xfrm>
            <a:off x="2073350" y="1201479"/>
            <a:ext cx="9426350" cy="5316279"/>
          </a:xfrm>
        </p:spPr>
        <p:txBody>
          <a:bodyPr>
            <a:noAutofit/>
          </a:bodyPr>
          <a:lstStyle/>
          <a:p>
            <a:pPr marL="0" marR="0" algn="r" rtl="1">
              <a:lnSpc>
                <a:spcPct val="150000"/>
              </a:lnSpc>
              <a:spcBef>
                <a:spcPts val="0"/>
              </a:spcBef>
              <a:spcAft>
                <a:spcPts val="1000"/>
              </a:spcAft>
            </a:pPr>
            <a:r>
              <a:rPr lang="fa-IR" sz="1800" dirty="0">
                <a:cs typeface="2  Titr" pitchFamily="2" charset="-78"/>
              </a:rPr>
              <a:t>تبصره 10- درس "</a:t>
            </a:r>
            <a:r>
              <a:rPr lang="fa-IR" sz="1800" dirty="0">
                <a:solidFill>
                  <a:srgbClr val="FF0000"/>
                </a:solidFill>
                <a:cs typeface="2  Titr" pitchFamily="2" charset="-78"/>
              </a:rPr>
              <a:t>آشنايي با دفاع مقدس</a:t>
            </a:r>
            <a:r>
              <a:rPr lang="fa-IR" sz="1800" dirty="0">
                <a:cs typeface="2  Titr" pitchFamily="2" charset="-78"/>
              </a:rPr>
              <a:t>" به ارزش 2 واحد نظري و به صورت اختیاری است که در مقطع کاردانی در زیرمجموعه گروه درس " </a:t>
            </a:r>
            <a:r>
              <a:rPr lang="fa-IR" sz="1800" dirty="0">
                <a:solidFill>
                  <a:srgbClr val="FF0000"/>
                </a:solidFill>
                <a:cs typeface="2  Titr" pitchFamily="2" charset="-78"/>
              </a:rPr>
              <a:t>اخلاق اسلامی</a:t>
            </a:r>
            <a:r>
              <a:rPr lang="fa-IR" sz="1800" dirty="0">
                <a:cs typeface="2  Titr" pitchFamily="2" charset="-78"/>
              </a:rPr>
              <a:t>" و در مقطع کارشناسی در زیرمجموعه گروه درس "انقلاب اسلامی" مي‌باشد. دانشجویانی که این درس را در دوره کاردانی گذرانده‌اند، نباید آن را در دوره کارشناسی مجددا انتخاب نمایند.</a:t>
            </a:r>
            <a:r>
              <a:rPr lang="fa-IR" sz="1800" dirty="0" smtClean="0">
                <a:cs typeface="2  Titr" pitchFamily="2" charset="-78"/>
              </a:rPr>
              <a:t/>
            </a:r>
            <a:br>
              <a:rPr lang="fa-IR" sz="1800" dirty="0" smtClean="0">
                <a:cs typeface="2  Titr" pitchFamily="2" charset="-78"/>
              </a:rPr>
            </a:br>
            <a:r>
              <a:rPr lang="fa-IR" sz="1800" dirty="0" smtClean="0">
                <a:cs typeface="2  Titr" pitchFamily="2" charset="-78"/>
              </a:rPr>
              <a:t/>
            </a:r>
            <a:br>
              <a:rPr lang="fa-IR" sz="1800" dirty="0" smtClean="0">
                <a:cs typeface="2  Titr" pitchFamily="2" charset="-78"/>
              </a:rPr>
            </a:br>
            <a:r>
              <a:rPr lang="fa-IR" sz="1800" dirty="0" smtClean="0">
                <a:cs typeface="2  Titr" pitchFamily="2" charset="-78"/>
              </a:rPr>
              <a:t>تبصره 11- </a:t>
            </a:r>
            <a:r>
              <a:rPr lang="fa-IR" sz="1800" dirty="0">
                <a:cs typeface="2  Titr" pitchFamily="2" charset="-78"/>
              </a:rPr>
              <a:t>گذراندن درس </a:t>
            </a:r>
            <a:r>
              <a:rPr lang="fa-IR" sz="1800" dirty="0">
                <a:solidFill>
                  <a:srgbClr val="FF0000"/>
                </a:solidFill>
                <a:cs typeface="2  Titr" pitchFamily="2" charset="-78"/>
              </a:rPr>
              <a:t>دانش خانواده و جمعیت </a:t>
            </a:r>
            <a:r>
              <a:rPr lang="fa-IR" sz="1800" dirty="0">
                <a:cs typeface="2  Titr" pitchFamily="2" charset="-78"/>
              </a:rPr>
              <a:t>به ارزش 2 واحد برای دانشجویان الزامی است. دانشجویانی که درس جمعیت و تنظیم خانواده به ارزش 1 واحد را پیش‌تر در دوره‌های رسمی دانشگاهی گذرانده باشند، نیازی به اخذ درس دانش خانواده و جمعیت به ارزش 2 واحد ندارند</a:t>
            </a:r>
            <a:r>
              <a:rPr lang="fa-IR" sz="1800" dirty="0" smtClean="0">
                <a:cs typeface="2  Titr" pitchFamily="2" charset="-78"/>
              </a:rPr>
              <a:t>.</a:t>
            </a:r>
            <a:br>
              <a:rPr lang="fa-IR" sz="1800" dirty="0" smtClean="0">
                <a:cs typeface="2  Titr" pitchFamily="2" charset="-78"/>
              </a:rPr>
            </a:br>
            <a:r>
              <a:rPr lang="fa-IR" sz="1800" dirty="0" smtClean="0">
                <a:cs typeface="2  Titr" pitchFamily="2" charset="-78"/>
              </a:rPr>
              <a:t/>
            </a:r>
            <a:br>
              <a:rPr lang="fa-IR" sz="1800" dirty="0" smtClean="0">
                <a:cs typeface="2  Titr" pitchFamily="2" charset="-78"/>
              </a:rPr>
            </a:br>
            <a:r>
              <a:rPr lang="fa-IR" sz="1800" dirty="0" smtClean="0">
                <a:cs typeface="2  Titr" pitchFamily="2" charset="-78"/>
              </a:rPr>
              <a:t>تبصره 12- </a:t>
            </a:r>
            <a:r>
              <a:rPr lang="fa-IR" sz="1800" dirty="0">
                <a:cs typeface="2  Titr" pitchFamily="2" charset="-78"/>
              </a:rPr>
              <a:t>در دوره¬های کاردانی درس "</a:t>
            </a:r>
            <a:r>
              <a:rPr lang="fa-IR" sz="1800" dirty="0">
                <a:solidFill>
                  <a:srgbClr val="FF0000"/>
                </a:solidFill>
                <a:cs typeface="2  Titr" pitchFamily="2" charset="-78"/>
              </a:rPr>
              <a:t>تربیت بدنی</a:t>
            </a:r>
            <a:r>
              <a:rPr lang="fa-IR" sz="1800" dirty="0">
                <a:cs typeface="2  Titr" pitchFamily="2" charset="-78"/>
              </a:rPr>
              <a:t>"به ارزش یک واحد عملی و 32 ساعت جایگزین درس "تربیت بدنی1" و در دوره-های کارشناسی "ورزش 1" به ارزش یک واحد عملی و 32 ساعت جایگزین درس "تربیت بدنی2" می¬شود. برای دانشجویان با شرایط خاص با تشخیص و تایید پزشک معتمد دانشگاه در واحدهای استانی در دوره کاردانی </a:t>
            </a:r>
            <a:r>
              <a:rPr lang="fa-IR" sz="1800" dirty="0">
                <a:solidFill>
                  <a:srgbClr val="FF0000"/>
                </a:solidFill>
                <a:cs typeface="2  Titr" pitchFamily="2" charset="-78"/>
              </a:rPr>
              <a:t>" تربیت بدنی ویژه</a:t>
            </a:r>
            <a:r>
              <a:rPr lang="fa-IR" sz="1800" dirty="0">
                <a:cs typeface="2  Titr" pitchFamily="2" charset="-78"/>
              </a:rPr>
              <a:t>" و در دوره کارشناسی درس "</a:t>
            </a:r>
            <a:r>
              <a:rPr lang="fa-IR" sz="1800" dirty="0">
                <a:solidFill>
                  <a:srgbClr val="FF0000"/>
                </a:solidFill>
                <a:cs typeface="2  Titr" pitchFamily="2" charset="-78"/>
              </a:rPr>
              <a:t>ورزش ویژه</a:t>
            </a:r>
            <a:r>
              <a:rPr lang="fa-IR" sz="1800" dirty="0">
                <a:cs typeface="2  Titr" pitchFamily="2" charset="-78"/>
              </a:rPr>
              <a:t>" ارایه می¬گردد.</a:t>
            </a:r>
            <a:br>
              <a:rPr lang="fa-IR" sz="1800" dirty="0">
                <a:cs typeface="2  Titr" pitchFamily="2" charset="-78"/>
              </a:rPr>
            </a:br>
            <a:endParaRPr lang="fa-IR" sz="1800" dirty="0">
              <a:cs typeface="2  Titr" pitchFamily="2" charset="-78"/>
            </a:endParaRPr>
          </a:p>
        </p:txBody>
      </p:sp>
    </p:spTree>
    <p:extLst>
      <p:ext uri="{BB962C8B-B14F-4D97-AF65-F5344CB8AC3E}">
        <p14:creationId xmlns:p14="http://schemas.microsoft.com/office/powerpoint/2010/main" val="15744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588963" y="354330"/>
            <a:ext cx="5910736" cy="768709"/>
          </a:xfrm>
          <a:prstGeom prst="rect">
            <a:avLst/>
          </a:prstGeom>
          <a:ln>
            <a:noFill/>
          </a:ln>
        </p:spPr>
        <p:style>
          <a:lnRef idx="3">
            <a:schemeClr val="lt1"/>
          </a:lnRef>
          <a:fillRef idx="1">
            <a:schemeClr val="accent4"/>
          </a:fillRef>
          <a:effectRef idx="1">
            <a:schemeClr val="accent4"/>
          </a:effectRef>
          <a:fontRef idx="minor">
            <a:schemeClr val="lt1"/>
          </a:fontRef>
        </p:style>
        <p:txBody>
          <a:bodyPr rtlCol="0" anchor="ctr"/>
          <a:lstStyle/>
          <a:p>
            <a:pPr algn="ctr"/>
            <a:endParaRPr lang="fa-IR" dirty="0"/>
          </a:p>
          <a:p>
            <a:pPr algn="ctr"/>
            <a:endParaRPr lang="fa-IR" dirty="0"/>
          </a:p>
        </p:txBody>
      </p:sp>
      <p:sp>
        <p:nvSpPr>
          <p:cNvPr id="3" name="Content Placeholder 2"/>
          <p:cNvSpPr>
            <a:spLocks noGrp="1"/>
          </p:cNvSpPr>
          <p:nvPr>
            <p:ph type="subTitle" idx="1"/>
          </p:nvPr>
        </p:nvSpPr>
        <p:spPr>
          <a:xfrm>
            <a:off x="5588963" y="367643"/>
            <a:ext cx="5910736" cy="742081"/>
          </a:xfrm>
        </p:spPr>
        <p:txBody>
          <a:bodyPr>
            <a:noAutofit/>
          </a:bodyPr>
          <a:lstStyle/>
          <a:p>
            <a:pPr algn="r" rtl="1">
              <a:lnSpc>
                <a:spcPct val="150000"/>
              </a:lnSpc>
            </a:pPr>
            <a:r>
              <a:rPr lang="ar-SA" sz="2800" b="1" dirty="0" smtClean="0">
                <a:cs typeface="2  Titr" pitchFamily="2" charset="-78"/>
              </a:rPr>
              <a:t>کارورزی</a:t>
            </a:r>
            <a:r>
              <a:rPr lang="fa-IR" sz="2800" b="1" dirty="0" smtClean="0">
                <a:cs typeface="2  Titr" pitchFamily="2" charset="-78"/>
              </a:rPr>
              <a:t>:</a:t>
            </a:r>
            <a:endParaRPr lang="fa-IR" sz="2800" dirty="0">
              <a:cs typeface="2  Titr" pitchFamily="2" charset="-78"/>
            </a:endParaRPr>
          </a:p>
        </p:txBody>
      </p:sp>
      <p:sp>
        <p:nvSpPr>
          <p:cNvPr id="7" name="Title 6"/>
          <p:cNvSpPr>
            <a:spLocks noGrp="1"/>
          </p:cNvSpPr>
          <p:nvPr>
            <p:ph type="ctrTitle"/>
          </p:nvPr>
        </p:nvSpPr>
        <p:spPr>
          <a:xfrm>
            <a:off x="2447848" y="1665301"/>
            <a:ext cx="9051851" cy="3725405"/>
          </a:xfrm>
        </p:spPr>
        <p:txBody>
          <a:bodyPr>
            <a:normAutofit/>
          </a:bodyPr>
          <a:lstStyle/>
          <a:p>
            <a:pPr algn="r" rtl="1">
              <a:lnSpc>
                <a:spcPct val="200000"/>
              </a:lnSpc>
            </a:pPr>
            <a:r>
              <a:rPr lang="fa-IR" sz="2000" dirty="0">
                <a:cs typeface="2  Titr" pitchFamily="2" charset="-78"/>
              </a:rPr>
              <a:t>آموزشی است که دانشجو با حضور در بنگاه‌های اقتصادی، واحدهای صنعتی، خدماتی، کشاورزی، فرهنگی و هنری ضمن استفاده از آموخته‌های علمی و فنی توان مهارتی خود را تحت نظارت مدرس کارورزی افزایش می‌دهند. دروس </a:t>
            </a:r>
            <a:r>
              <a:rPr lang="fa-IR" sz="2000" dirty="0">
                <a:solidFill>
                  <a:srgbClr val="FF0000"/>
                </a:solidFill>
                <a:cs typeface="2  Titr" pitchFamily="2" charset="-78"/>
              </a:rPr>
              <a:t>کارورزی 1 و 2</a:t>
            </a:r>
            <a:r>
              <a:rPr lang="fa-IR" sz="2000" dirty="0">
                <a:cs typeface="2  Titr" pitchFamily="2" charset="-78"/>
              </a:rPr>
              <a:t> هر کدام به ارزش </a:t>
            </a:r>
            <a:r>
              <a:rPr lang="fa-IR" sz="2000" dirty="0">
                <a:solidFill>
                  <a:srgbClr val="FF0000"/>
                </a:solidFill>
                <a:cs typeface="2  Titr" pitchFamily="2" charset="-78"/>
              </a:rPr>
              <a:t>دو واحد </a:t>
            </a:r>
            <a:r>
              <a:rPr lang="fa-IR" sz="2000" dirty="0">
                <a:cs typeface="2  Titr" pitchFamily="2" charset="-78"/>
              </a:rPr>
              <a:t>و مجموعا </a:t>
            </a:r>
            <a:r>
              <a:rPr lang="fa-IR" sz="2000" dirty="0" smtClean="0">
                <a:solidFill>
                  <a:srgbClr val="FF0000"/>
                </a:solidFill>
                <a:cs typeface="2  Titr" pitchFamily="2" charset="-78"/>
              </a:rPr>
              <a:t>480</a:t>
            </a:r>
            <a:r>
              <a:rPr lang="fa-IR" sz="2000" dirty="0" smtClean="0">
                <a:cs typeface="2  Titr" pitchFamily="2" charset="-78"/>
              </a:rPr>
              <a:t>ساعت </a:t>
            </a:r>
            <a:r>
              <a:rPr lang="fa-IR" sz="2000" dirty="0">
                <a:cs typeface="2  Titr" pitchFamily="2" charset="-78"/>
              </a:rPr>
              <a:t>است. </a:t>
            </a:r>
            <a:r>
              <a:rPr lang="en-US" sz="2000" dirty="0">
                <a:cs typeface="2  Titr" pitchFamily="2" charset="-78"/>
              </a:rPr>
              <a:t/>
            </a:r>
            <a:br>
              <a:rPr lang="en-US" sz="2000" dirty="0">
                <a:cs typeface="2  Titr" pitchFamily="2" charset="-78"/>
              </a:rPr>
            </a:br>
            <a:endParaRPr lang="en-US" sz="2000" dirty="0">
              <a:cs typeface="2  Titr" pitchFamily="2" charset="-78"/>
            </a:endParaRPr>
          </a:p>
        </p:txBody>
      </p:sp>
    </p:spTree>
    <p:extLst>
      <p:ext uri="{BB962C8B-B14F-4D97-AF65-F5344CB8AC3E}">
        <p14:creationId xmlns:p14="http://schemas.microsoft.com/office/powerpoint/2010/main" val="3030927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2666</TotalTime>
  <Words>2590</Words>
  <Application>Microsoft Office PowerPoint</Application>
  <PresentationFormat>Custom</PresentationFormat>
  <Paragraphs>90</Paragraphs>
  <Slides>27</Slides>
  <Notes>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ماده 16- حداكثر مدت مجاز تحصيل در مقاطع كارداني و كارشناسي ناپيوسته با احتساب یک نیم سال مجوز شورای استان           2/5  سال است.  تبصره 1- به حداکثر مدت مجاز تحصیلی دانشجویان شاهد و ایثارگر در دوره‌های کاردانی و کارشناسی ناپیوسته                         یک نیم‌سال اضافه می‌شود. تبصره 2- ارایه یک نيم¬سال تحصیلی برای جبران معدل دانشجویانی که برابر قوانین و مقررات آموزشی موفق به کسب میانگین کل 12 در طول دوره تحصیل (سنوات مجاز تحصیل و سنوات ارفاقی) نشده‌اند، تا سقف 20 واحد از دروس دوره كه با نمره كمتر از 12 گذرانده است و مشکلی از نظر نظام وظیفه و مشروطی ندارند، در اختیار شورای استان می‌باشد.  تبصره 3-  برای دانشجویان شاهد و ایثارگر دو نیم‌سال فرصت داده می‌شود تا با گذراندن حداکثر 30 واحد درسی معدل خود را حداقل به 12 برسانند.</vt:lpstr>
      <vt:lpstr>ماده 11- تعداد واحدهاي درسي لازم در هر يك از مقاطع تحصيلي بر اساس سرفصل مصوب شوراي برنامه‌ريزي آموزشی و درسی علمی کاربردی دانشگاه است. تعداد و عناوین واحدهای درسی طبق زمانبندي جدول ماده  9، قبل از شروع انتخاب واحد هر نیم‌سال تحصیلی، بر اساس برنامه پيشنهادي مدیران گروه تهیه و تنظیم می‌گردد. ماده 12- هر دانشجو مي‌تواند در هر نيم‌سال تحصيلي، حداقل 12 و حداكثر 20 واحد درسي با رعايت آخرين ضوابط و مقررات آموزشي دانشگاه انتخاب نمايد.  تبصره 1- چنانچه دانشجو در نیم‌سال آخر برای دانش¬آموختگی، حداکثر 24 واحد درسی باقی داشته باشد، به شرط داشتن میانگین کل نمرات بالای 10 و نیز نداشتن درس کارورزی، می‌تواند تا 24 واحد درسی اخذ نماید. تبصره 2- اگر دانشجويي در يك نيم‌سال تحصیلی با حداقل 12 واحد درسی، ميانگين كل نمراتش حداقل 17 باشد، مي‌تواند با رعایت پیش‌نیاز و هم نیاز دروس و  نداشتن درس کارورزی با تاييد مدیر گروه آموزشي در نيم‌سال بعد حداكثر تا 24 واحد درسي را انتخاب نمايد.</vt:lpstr>
      <vt:lpstr>تبصره 3- در صورتی که دانشجو در یک نیم‌سال، بیش از حد مجاز انتخاب واحد و یا عدم رعایت پیش‌نیاز دروس داشته باشد، مرکز آموزش موظف است در بازه زمانی مشخص شده در تقویم آموزشی (بعد از زمان حذف و اضافه)، نسبت به حذف دروس مازاد اقدام نماید. بدیهی است چنانچه این عمل انجام نپذیرد دانش‌آموختگی دانشجو امکان‌پذیر نبوده و مسئولیت این امر بر عهده مرکز آموزش می‌باشد. اخذ واحد مازاد خارج از برنامه درسی رشته موردنظر درصورت رعایت واحد بیش از حدمجاز، پیش‌نیاز دروس و سایر مقررات آموزشی در طول نیم‌سال، در کارنامه دانشجو ثبت، باقی ‌مانده و در معدل کل محاسبه می‌شود.  تبصره 4- در صورتی که واحدهای انتخابی موثر دانشجو در پایان هر نیم‌سال به تشخیص شورای مرکز، بنا به دلایل و عذر موجه و خارج از اراده دانشجو به کمتر از 12 واحد درسی برسد، در اینصورت این نیم‌سال به عنوان یک نیم‌سال تحصیلی کامل در سنوات تحصیلی وی محسوب می­شود، اما در مشروط شدن یا ممتاز شدن دانشجو (موضوع تبصره 2 همین ماده) بی‌تاثیر است. (به عبارت دیگر، در شرایط مذکور، اگر میانگین دانشجو کمتر از 12 شد مشروط نیست و اگر 17 و بالاتر شد ممتاز محسوب نمی‌شود.)</vt:lpstr>
      <vt:lpstr>تبصره 5- دانشجوی شاهد و ایثارگر می‌تواند حداکثر در دو نیم‌سال تحصیلی با تایید شورای استان حداقل 10 واحد درسی انتخاب نماید. تبصره 6-  دانشجوی قهرمان در صورت دارا بودن سایر شرایط قانونی و به شرط حضور در اردو یا مسابقات و کسب میانگین معدل (علاوه بر بالای 12، فقط برای یک نیم‌سال (به جزنیم‌سال تابستان) در کل مدت تحصیل مجاز خواهد بود حداقل 6 واحد درسی انتخاب نماید.) تبصره 7- "دوره آموزشي- تربيتي ضيافت انديشه" مي‌تواند به عنوان جايگزين 4 واحد درسي عمومي در مقطع كارداني (2 واحد از گروه دروس مباني نظري اسلام و 2 واحد از گروه دروس اخلاق اسلامي) و در مقطع كارشناسي( 4 واحد از مجموعه گروه‌هاي مباني نظري اسلام، انقلاب اسلامي، تاريخ و تمدن اسلامي و آشنايي با منابع اسلامي) در نظرگرفته شود. تبصره 8- دانشجویان شرکت کننده در طرح ضیافت اندیشه دانشجویی نمی توانند نسبت به اخذ واحد دروس معارف اسلامی در دوره تابستانی اقدام کنند. </vt:lpstr>
      <vt:lpstr>تبصره 9- دانشجويان اقليت‌هاي ديني (مسيحي، آشوري، كليمي و زرتشتي) مي‌توانند دروس معارف را از بين مجموعه دروس معارف بي‌هيچ محدوديتي انتخاب نمايند.  تبصره 10- برنامه¬ریزی و اجرای دروس معارف اسلامی در دوره تابستان، با ارائه 6 واحد درسی معارف اسلامی، با هماهنگی و اعلام مشخصات اساتید تا قبل از تعریف کلاس دوره تابستان به دفتر نهاد نمایندگی مقام معظم رهبری در دانشگاه مجاز می‌باشد. اخذ بیش از یک عنوان درس گروه معارف در هر نیم‌سال به جز آخرین نیم‌سال تحصیلی منجر به دانش‌آموختگی، ممنوع بوده و صرفاً دانشجویی که موفق به کسب نمره قبولی در دروس معارف در نیم‌سال‌های غیرآخر نشده می‌تواند فقط همان عنوان درس را در نیم‌سال‌های بعد به همراه یک درس دیگر گروه معارف اخذ نماید. دانشجویی که موفق به کسب نمره قبولی در یکی از دروس معارف نگردیده و اقدام به اخذ عنوان درس دیگری از همان گروه معارف نماید، درس با وضعیت  غیبت موجه، غیرموجه، مردود و ... در کارنامه دانشجو ثبت، باقی‌مانده و در معدل کل محاسبه می‌شود.</vt:lpstr>
      <vt:lpstr>تبصره 10- درس "آشنايي با دفاع مقدس" به ارزش 2 واحد نظري و به صورت اختیاری است که در مقطع کاردانی در زیرمجموعه گروه درس " اخلاق اسلامی" و در مقطع کارشناسی در زیرمجموعه گروه درس "انقلاب اسلامی" مي‌باشد. دانشجویانی که این درس را در دوره کاردانی گذرانده‌اند، نباید آن را در دوره کارشناسی مجددا انتخاب نمایند.  تبصره 11- گذراندن درس دانش خانواده و جمعیت به ارزش 2 واحد برای دانشجویان الزامی است. دانشجویانی که درس جمعیت و تنظیم خانواده به ارزش 1 واحد را پیش‌تر در دوره‌های رسمی دانشگاهی گذرانده باشند، نیازی به اخذ درس دانش خانواده و جمعیت به ارزش 2 واحد ندارند.  تبصره 12- در دوره¬های کاردانی درس "تربیت بدنی"به ارزش یک واحد عملی و 32 ساعت جایگزین درس "تربیت بدنی1" و در دوره-های کارشناسی "ورزش 1" به ارزش یک واحد عملی و 32 ساعت جایگزین درس "تربیت بدنی2" می¬شود. برای دانشجویان با شرایط خاص با تشخیص و تایید پزشک معتمد دانشگاه در واحدهای استانی در دوره کاردانی " تربیت بدنی ویژه" و در دوره کارشناسی درس "ورزش ویژه" ارایه می¬گردد. </vt:lpstr>
      <vt:lpstr>آموزشی است که دانشجو با حضور در بنگاه‌های اقتصادی، واحدهای صنعتی، خدماتی، کشاورزی، فرهنگی و هنری ضمن استفاده از آموخته‌های علمی و فنی توان مهارتی خود را تحت نظارت مدرس کارورزی افزایش می‌دهند. دروس کارورزی 1 و 2 هر کدام به ارزش دو واحد و مجموعا 480ساعت است.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 تشکر از توجه شما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User</cp:lastModifiedBy>
  <cp:revision>246</cp:revision>
  <dcterms:created xsi:type="dcterms:W3CDTF">2018-01-31T08:22:57Z</dcterms:created>
  <dcterms:modified xsi:type="dcterms:W3CDTF">2022-12-12T05:24:33Z</dcterms:modified>
</cp:coreProperties>
</file>